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5" r:id="rId8"/>
    <p:sldId id="266" r:id="rId9"/>
    <p:sldId id="267" r:id="rId10"/>
    <p:sldId id="268" r:id="rId11"/>
    <p:sldId id="269" r:id="rId12"/>
    <p:sldId id="270" r:id="rId13"/>
    <p:sldId id="271"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4F2F5-F70D-413C-B855-19E9E3F042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06ECB6-1CB0-4C27-AD7D-8CBA5F0DED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2A5590-D285-4341-ABFA-93CDE1B5FE14}"/>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5" name="Footer Placeholder 4">
            <a:extLst>
              <a:ext uri="{FF2B5EF4-FFF2-40B4-BE49-F238E27FC236}">
                <a16:creationId xmlns:a16="http://schemas.microsoft.com/office/drawing/2014/main" id="{F496CF21-9807-40C5-BFB7-A82C8B5C22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16E112-8CAE-43F9-8F25-AF55CD4C51E2}"/>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1970725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79CDF-D5F7-420F-A049-8B8B92C673B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8CB24B-2A85-4038-A260-53B45B8EA0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B2B68-F776-4485-A39A-6CD857CFE998}"/>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5" name="Footer Placeholder 4">
            <a:extLst>
              <a:ext uri="{FF2B5EF4-FFF2-40B4-BE49-F238E27FC236}">
                <a16:creationId xmlns:a16="http://schemas.microsoft.com/office/drawing/2014/main" id="{20DDE744-85E6-434C-9F86-B33CD261A3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4842B1-7991-4B88-9C1A-3DC35AA4EC41}"/>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181804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808AA9-2489-4E24-8DAB-81BDB30A60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46EB26-4950-4C07-B91C-FF53121ED4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BB32A2-ECAD-41FB-AF2E-2D179331388C}"/>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5" name="Footer Placeholder 4">
            <a:extLst>
              <a:ext uri="{FF2B5EF4-FFF2-40B4-BE49-F238E27FC236}">
                <a16:creationId xmlns:a16="http://schemas.microsoft.com/office/drawing/2014/main" id="{C1810D99-C4D6-4E0F-B890-F6926A33F1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699AAB-7F04-4A6D-801C-37B9DDB1DBBE}"/>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172535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7119-FB13-4C21-8CF1-1E0D4518D3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93CB8-302F-4369-950A-5D23BCE315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F0830B-B019-4EB1-BD6D-B7A6F421B6C7}"/>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5" name="Footer Placeholder 4">
            <a:extLst>
              <a:ext uri="{FF2B5EF4-FFF2-40B4-BE49-F238E27FC236}">
                <a16:creationId xmlns:a16="http://schemas.microsoft.com/office/drawing/2014/main" id="{99B4E644-2BE1-4084-A6D2-134AAAE02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DEB71F-E823-4711-A256-A1F2458EA35D}"/>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41522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CC02-1A0B-44CD-9BD2-BCE4D93E27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5872B6-CBD8-4836-94A9-1E2137766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D34E6B-41F7-4D59-AF61-E684EE900802}"/>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5" name="Footer Placeholder 4">
            <a:extLst>
              <a:ext uri="{FF2B5EF4-FFF2-40B4-BE49-F238E27FC236}">
                <a16:creationId xmlns:a16="http://schemas.microsoft.com/office/drawing/2014/main" id="{931D48C4-BE03-4E5D-A585-23B544369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B47FB-4676-48DA-97BA-CFC775C9739E}"/>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54785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EF4B8-E6F8-4DE2-982B-ABA1E0E93D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37A0F5-6328-4616-A81B-B497E2FD39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665332-1201-4BDA-9455-9964251FB1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1E3B85-3C6E-4C15-B0BD-D21BAECF1488}"/>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6" name="Footer Placeholder 5">
            <a:extLst>
              <a:ext uri="{FF2B5EF4-FFF2-40B4-BE49-F238E27FC236}">
                <a16:creationId xmlns:a16="http://schemas.microsoft.com/office/drawing/2014/main" id="{591AF6F6-5856-4850-9092-B01864CD6E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7EBEA4-74A7-41FA-9A1E-F304ECC241CD}"/>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74222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F8366-A0B9-4A2F-8B8E-03D462A6D8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FD5115-8BA7-43F7-B227-136CB4E8A1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A9321D-A4B7-43BF-82AA-C6DEC00A42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9DCE0C-198D-4C4A-B2DF-8733C38DF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5ED9B6-9A0F-4D7E-B3DF-D54B36D0A4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E04920-8F33-4916-B32A-100B72ECE39D}"/>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8" name="Footer Placeholder 7">
            <a:extLst>
              <a:ext uri="{FF2B5EF4-FFF2-40B4-BE49-F238E27FC236}">
                <a16:creationId xmlns:a16="http://schemas.microsoft.com/office/drawing/2014/main" id="{12C6276A-7CF9-41A0-812F-88A1CBFA3FF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1806E8-ABCA-40A9-B3DD-8A6472F5CDE9}"/>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395671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AD51-EFDA-4596-84E3-0B7C66EB88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B66C57-FA11-4CC0-8716-BD0A04B53AF7}"/>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4" name="Footer Placeholder 3">
            <a:extLst>
              <a:ext uri="{FF2B5EF4-FFF2-40B4-BE49-F238E27FC236}">
                <a16:creationId xmlns:a16="http://schemas.microsoft.com/office/drawing/2014/main" id="{7D921A00-6FA0-4961-979B-8C2CFD4722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C27A27-0419-47EA-B092-B50D3D6F7725}"/>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2059323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D7C8B8-710D-48E7-BE7B-4CC98F24FB25}"/>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3" name="Footer Placeholder 2">
            <a:extLst>
              <a:ext uri="{FF2B5EF4-FFF2-40B4-BE49-F238E27FC236}">
                <a16:creationId xmlns:a16="http://schemas.microsoft.com/office/drawing/2014/main" id="{CABD17D3-B4C4-486B-87AD-472B5D13BC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D557298-FEE7-401C-9CF6-9A31864016AD}"/>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251242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B06E8-BB1F-4E45-B2E3-6E25E75170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A04F47-1AF1-483D-90D0-EC554DE7D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DA6916-8AAF-4DFB-AE65-95687CEF9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9C258C-FE0F-4A61-8262-78111F8012E5}"/>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6" name="Footer Placeholder 5">
            <a:extLst>
              <a:ext uri="{FF2B5EF4-FFF2-40B4-BE49-F238E27FC236}">
                <a16:creationId xmlns:a16="http://schemas.microsoft.com/office/drawing/2014/main" id="{D5A97841-4706-4AA8-8860-13931287AE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924036-EECB-40BA-8FE4-E976AA4850D0}"/>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280044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B0FB-537B-4DA0-80C9-205D9B4A29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867ED0-DEC5-4B39-AB39-3084A2725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947B0F2-D93B-476E-89F3-D55E0C5D4E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C8D0D2-83D4-4F1F-BFFB-B1B0606F5105}"/>
              </a:ext>
            </a:extLst>
          </p:cNvPr>
          <p:cNvSpPr>
            <a:spLocks noGrp="1"/>
          </p:cNvSpPr>
          <p:nvPr>
            <p:ph type="dt" sz="half" idx="10"/>
          </p:nvPr>
        </p:nvSpPr>
        <p:spPr/>
        <p:txBody>
          <a:bodyPr/>
          <a:lstStyle/>
          <a:p>
            <a:fld id="{22B07E3D-3956-4414-932F-CBEACB7B8F40}" type="datetimeFigureOut">
              <a:rPr lang="en-GB" smtClean="0"/>
              <a:t>17/05/2020</a:t>
            </a:fld>
            <a:endParaRPr lang="en-GB"/>
          </a:p>
        </p:txBody>
      </p:sp>
      <p:sp>
        <p:nvSpPr>
          <p:cNvPr id="6" name="Footer Placeholder 5">
            <a:extLst>
              <a:ext uri="{FF2B5EF4-FFF2-40B4-BE49-F238E27FC236}">
                <a16:creationId xmlns:a16="http://schemas.microsoft.com/office/drawing/2014/main" id="{274EE8CB-1433-4236-9E02-87E45CE762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2FA175-13E9-4A01-8BF9-077AB84D2A86}"/>
              </a:ext>
            </a:extLst>
          </p:cNvPr>
          <p:cNvSpPr>
            <a:spLocks noGrp="1"/>
          </p:cNvSpPr>
          <p:nvPr>
            <p:ph type="sldNum" sz="quarter" idx="12"/>
          </p:nvPr>
        </p:nvSpPr>
        <p:spPr/>
        <p:txBody>
          <a:bodyPr/>
          <a:lstStyle/>
          <a:p>
            <a:fld id="{146D8A04-AC93-4A0F-9D6D-F8707D059A42}" type="slidenum">
              <a:rPr lang="en-GB" smtClean="0"/>
              <a:t>‹#›</a:t>
            </a:fld>
            <a:endParaRPr lang="en-GB"/>
          </a:p>
        </p:txBody>
      </p:sp>
    </p:spTree>
    <p:extLst>
      <p:ext uri="{BB962C8B-B14F-4D97-AF65-F5344CB8AC3E}">
        <p14:creationId xmlns:p14="http://schemas.microsoft.com/office/powerpoint/2010/main" val="370761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344E5E-8972-4B61-AD1C-C80622B184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B07F46-524F-4F9E-9FAC-FDBDC7D55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9D4D11-6365-424E-8D4E-2BDCCB6D7D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07E3D-3956-4414-932F-CBEACB7B8F40}" type="datetimeFigureOut">
              <a:rPr lang="en-GB" smtClean="0"/>
              <a:t>17/05/2020</a:t>
            </a:fld>
            <a:endParaRPr lang="en-GB"/>
          </a:p>
        </p:txBody>
      </p:sp>
      <p:sp>
        <p:nvSpPr>
          <p:cNvPr id="5" name="Footer Placeholder 4">
            <a:extLst>
              <a:ext uri="{FF2B5EF4-FFF2-40B4-BE49-F238E27FC236}">
                <a16:creationId xmlns:a16="http://schemas.microsoft.com/office/drawing/2014/main" id="{7981010E-08B1-4373-8E95-8DA3DA0BF9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03593-ACBD-4963-AF64-306AA0434C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D8A04-AC93-4A0F-9D6D-F8707D059A42}" type="slidenum">
              <a:rPr lang="en-GB" smtClean="0"/>
              <a:t>‹#›</a:t>
            </a:fld>
            <a:endParaRPr lang="en-GB"/>
          </a:p>
        </p:txBody>
      </p:sp>
    </p:spTree>
    <p:extLst>
      <p:ext uri="{BB962C8B-B14F-4D97-AF65-F5344CB8AC3E}">
        <p14:creationId xmlns:p14="http://schemas.microsoft.com/office/powerpoint/2010/main" val="820883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
            <a:ext cx="12192000" cy="6842760"/>
          </a:xfrm>
          <a:prstGeom prst="rect">
            <a:avLst/>
          </a:prstGeom>
        </p:spPr>
      </p:pic>
      <p:sp>
        <p:nvSpPr>
          <p:cNvPr id="11" name="Title 10">
            <a:extLst>
              <a:ext uri="{FF2B5EF4-FFF2-40B4-BE49-F238E27FC236}">
                <a16:creationId xmlns:a16="http://schemas.microsoft.com/office/drawing/2014/main" id="{1D2D95DC-109E-4073-8127-AE1C94C3E31F}"/>
              </a:ext>
            </a:extLst>
          </p:cNvPr>
          <p:cNvSpPr>
            <a:spLocks noGrp="1"/>
          </p:cNvSpPr>
          <p:nvPr>
            <p:ph type="ctrTitle"/>
          </p:nvPr>
        </p:nvSpPr>
        <p:spPr>
          <a:xfrm>
            <a:off x="0" y="3108629"/>
            <a:ext cx="12191999" cy="2387600"/>
          </a:xfrm>
        </p:spPr>
        <p:txBody>
          <a:bodyPr>
            <a:normAutofit fontScale="90000"/>
          </a:bodyPr>
          <a:lstStyle/>
          <a:p>
            <a:r>
              <a:rPr lang="en-US" dirty="0">
                <a:latin typeface="Comic Sans MS" panose="030F0702030302020204" pitchFamily="66" charset="0"/>
              </a:rPr>
              <a:t>P7 Transition</a:t>
            </a:r>
            <a:br>
              <a:rPr lang="en-US" dirty="0">
                <a:latin typeface="Comic Sans MS" panose="030F0702030302020204" pitchFamily="66" charset="0"/>
              </a:rPr>
            </a:br>
            <a:r>
              <a:rPr lang="en-US" dirty="0">
                <a:latin typeface="Comic Sans MS" panose="030F0702030302020204" pitchFamily="66" charset="0"/>
              </a:rPr>
              <a:t> </a:t>
            </a:r>
            <a:br>
              <a:rPr lang="en-US" dirty="0">
                <a:latin typeface="Comic Sans MS" panose="030F0702030302020204" pitchFamily="66" charset="0"/>
              </a:rPr>
            </a:br>
            <a:r>
              <a:rPr lang="en-US" dirty="0">
                <a:latin typeface="Comic Sans MS" panose="030F0702030302020204" pitchFamily="66" charset="0"/>
              </a:rPr>
              <a:t>Language and Literacy Faculty</a:t>
            </a:r>
            <a:br>
              <a:rPr lang="en-US" dirty="0">
                <a:latin typeface="Comic Sans MS" panose="030F0702030302020204" pitchFamily="66" charset="0"/>
              </a:rPr>
            </a:br>
            <a:br>
              <a:rPr lang="en-US" dirty="0">
                <a:latin typeface="Comic Sans MS" panose="030F0702030302020204" pitchFamily="66" charset="0"/>
              </a:rPr>
            </a:br>
            <a:r>
              <a:rPr lang="en-US" dirty="0">
                <a:latin typeface="Comic Sans MS" panose="030F0702030302020204" pitchFamily="66" charset="0"/>
              </a:rPr>
              <a:t>ENGLISH </a:t>
            </a:r>
            <a:br>
              <a:rPr lang="en-US" dirty="0">
                <a:latin typeface="Comic Sans MS" panose="030F0702030302020204" pitchFamily="66" charset="0"/>
              </a:rPr>
            </a:br>
            <a:br>
              <a:rPr lang="en-US" dirty="0">
                <a:latin typeface="Comic Sans MS" panose="030F0702030302020204" pitchFamily="66" charset="0"/>
              </a:rPr>
            </a:br>
            <a:r>
              <a:rPr lang="en-US" dirty="0">
                <a:latin typeface="Comic Sans MS" panose="030F0702030302020204" pitchFamily="66" charset="0"/>
              </a:rPr>
              <a:t>My Autobiography </a:t>
            </a:r>
            <a:endParaRPr lang="en-GB" dirty="0">
              <a:latin typeface="Comic Sans MS" panose="030F0702030302020204" pitchFamily="66" charset="0"/>
            </a:endParaRPr>
          </a:p>
        </p:txBody>
      </p:sp>
    </p:spTree>
    <p:extLst>
      <p:ext uri="{BB962C8B-B14F-4D97-AF65-F5344CB8AC3E}">
        <p14:creationId xmlns:p14="http://schemas.microsoft.com/office/powerpoint/2010/main" val="3859458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4" name="Rectangle 3">
            <a:extLst>
              <a:ext uri="{FF2B5EF4-FFF2-40B4-BE49-F238E27FC236}">
                <a16:creationId xmlns:a16="http://schemas.microsoft.com/office/drawing/2014/main" id="{1B1A5742-081A-4A29-B6C2-6E8413C39858}"/>
              </a:ext>
            </a:extLst>
          </p:cNvPr>
          <p:cNvSpPr/>
          <p:nvPr/>
        </p:nvSpPr>
        <p:spPr>
          <a:xfrm>
            <a:off x="0" y="7620"/>
            <a:ext cx="12192000" cy="369332"/>
          </a:xfrm>
          <a:prstGeom prst="rect">
            <a:avLst/>
          </a:prstGeom>
        </p:spPr>
        <p:txBody>
          <a:bodyPr wrap="square">
            <a:spAutoFit/>
          </a:bodyPr>
          <a:lstStyle/>
          <a:p>
            <a:pPr algn="just">
              <a:spcBef>
                <a:spcPts val="0"/>
              </a:spcBef>
            </a:pPr>
            <a:endParaRPr lang="en-GB" dirty="0">
              <a:latin typeface="Comic Sans MS" panose="030F0702030302020204" pitchFamily="66" charset="0"/>
            </a:endParaRPr>
          </a:p>
        </p:txBody>
      </p:sp>
      <p:sp>
        <p:nvSpPr>
          <p:cNvPr id="6" name="Rectangle 5">
            <a:extLst>
              <a:ext uri="{FF2B5EF4-FFF2-40B4-BE49-F238E27FC236}">
                <a16:creationId xmlns:a16="http://schemas.microsoft.com/office/drawing/2014/main" id="{8EF056D8-564F-47AB-B58F-0692DB8C6B2C}"/>
              </a:ext>
            </a:extLst>
          </p:cNvPr>
          <p:cNvSpPr/>
          <p:nvPr/>
        </p:nvSpPr>
        <p:spPr>
          <a:xfrm>
            <a:off x="0" y="15240"/>
            <a:ext cx="12192000" cy="5386090"/>
          </a:xfrm>
          <a:prstGeom prst="rect">
            <a:avLst/>
          </a:prstGeom>
        </p:spPr>
        <p:txBody>
          <a:bodyPr wrap="square">
            <a:spAutoFit/>
          </a:bodyPr>
          <a:lstStyle/>
          <a:p>
            <a:r>
              <a:rPr lang="en-US" sz="2400" b="1" u="sng" dirty="0">
                <a:latin typeface="Comic Sans MS" panose="030F0702030302020204" pitchFamily="66" charset="0"/>
              </a:rPr>
              <a:t>TIME LINE</a:t>
            </a:r>
          </a:p>
          <a:p>
            <a:r>
              <a:rPr lang="en-US" sz="2400" dirty="0">
                <a:latin typeface="Comic Sans MS" panose="030F0702030302020204" pitchFamily="66" charset="0"/>
              </a:rPr>
              <a:t>This part of your autobiography is about a timeline of your life so far. It could include information about:</a:t>
            </a:r>
          </a:p>
          <a:p>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When you were born..?</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first word..?</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The first time you walked..?</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first day at primary school..?</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The birth of any younger siblings..? </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first holiday..? </a:t>
            </a:r>
          </a:p>
          <a:p>
            <a:pPr lvl="0"/>
            <a:endParaRPr lang="en-US" sz="2400" dirty="0">
              <a:latin typeface="Comic Sans MS" panose="030F0702030302020204" pitchFamily="66" charset="0"/>
            </a:endParaRPr>
          </a:p>
          <a:p>
            <a:pPr>
              <a:spcBef>
                <a:spcPts val="0"/>
              </a:spcBef>
            </a:pPr>
            <a:endParaRPr lang="en-US" sz="2400" dirty="0">
              <a:latin typeface="Comic Sans MS" panose="030F0702030302020204" pitchFamily="66" charset="0"/>
            </a:endParaRPr>
          </a:p>
        </p:txBody>
      </p:sp>
    </p:spTree>
    <p:extLst>
      <p:ext uri="{BB962C8B-B14F-4D97-AF65-F5344CB8AC3E}">
        <p14:creationId xmlns:p14="http://schemas.microsoft.com/office/powerpoint/2010/main" val="346964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756815"/>
            <a:ext cx="12192000" cy="830997"/>
          </a:xfrm>
          <a:prstGeom prst="rect">
            <a:avLst/>
          </a:prstGeom>
        </p:spPr>
        <p:txBody>
          <a:bodyPr wrap="square">
            <a:spAutoFit/>
          </a:bodyPr>
          <a:lstStyle/>
          <a:p>
            <a:r>
              <a:rPr lang="en-US" sz="2400" b="1" u="sng" dirty="0">
                <a:latin typeface="Comic Sans MS" panose="030F0702030302020204" pitchFamily="66" charset="0"/>
              </a:rPr>
              <a:t>TIME LINE</a:t>
            </a:r>
          </a:p>
          <a:p>
            <a:pPr>
              <a:spcBef>
                <a:spcPts val="0"/>
              </a:spcBef>
            </a:pPr>
            <a:endParaRPr lang="en-US" sz="2400" dirty="0">
              <a:latin typeface="Comic Sans MS" panose="030F0702030302020204" pitchFamily="66" charset="0"/>
            </a:endParaRPr>
          </a:p>
        </p:txBody>
      </p:sp>
      <p:cxnSp>
        <p:nvCxnSpPr>
          <p:cNvPr id="3" name="Straight Connector 2">
            <a:extLst>
              <a:ext uri="{FF2B5EF4-FFF2-40B4-BE49-F238E27FC236}">
                <a16:creationId xmlns:a16="http://schemas.microsoft.com/office/drawing/2014/main" id="{80B97995-C3D9-4266-A916-3CAB046BC94F}"/>
              </a:ext>
            </a:extLst>
          </p:cNvPr>
          <p:cNvCxnSpPr>
            <a:stCxn id="5" idx="1"/>
            <a:endCxn id="5" idx="3"/>
          </p:cNvCxnSpPr>
          <p:nvPr/>
        </p:nvCxnSpPr>
        <p:spPr>
          <a:xfrm>
            <a:off x="0" y="3421380"/>
            <a:ext cx="12192000" cy="0"/>
          </a:xfrm>
          <a:prstGeom prst="line">
            <a:avLst/>
          </a:prstGeom>
          <a:ln w="63500"/>
        </p:spPr>
        <p:style>
          <a:lnRef idx="1">
            <a:schemeClr val="dk1"/>
          </a:lnRef>
          <a:fillRef idx="0">
            <a:schemeClr val="dk1"/>
          </a:fillRef>
          <a:effectRef idx="0">
            <a:schemeClr val="dk1"/>
          </a:effectRef>
          <a:fontRef idx="minor">
            <a:schemeClr val="tx1"/>
          </a:fontRef>
        </p:style>
      </p:cxnSp>
      <p:sp>
        <p:nvSpPr>
          <p:cNvPr id="7" name="Speech Bubble: Rectangle 6">
            <a:extLst>
              <a:ext uri="{FF2B5EF4-FFF2-40B4-BE49-F238E27FC236}">
                <a16:creationId xmlns:a16="http://schemas.microsoft.com/office/drawing/2014/main" id="{12CE7F29-396E-417B-AA2C-7A744AD3DA0C}"/>
              </a:ext>
            </a:extLst>
          </p:cNvPr>
          <p:cNvSpPr/>
          <p:nvPr/>
        </p:nvSpPr>
        <p:spPr>
          <a:xfrm>
            <a:off x="0" y="1570959"/>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Speech Bubble: Rectangle 7">
            <a:extLst>
              <a:ext uri="{FF2B5EF4-FFF2-40B4-BE49-F238E27FC236}">
                <a16:creationId xmlns:a16="http://schemas.microsoft.com/office/drawing/2014/main" id="{BF0386D4-AE7F-458C-BED8-298F6852711A}"/>
              </a:ext>
            </a:extLst>
          </p:cNvPr>
          <p:cNvSpPr/>
          <p:nvPr/>
        </p:nvSpPr>
        <p:spPr>
          <a:xfrm>
            <a:off x="2461591" y="1587812"/>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BF07B662-717D-40B6-B3FC-C9E2F3736846}"/>
              </a:ext>
            </a:extLst>
          </p:cNvPr>
          <p:cNvSpPr/>
          <p:nvPr/>
        </p:nvSpPr>
        <p:spPr>
          <a:xfrm>
            <a:off x="5118651" y="1554105"/>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 name="Speech Bubble: Rectangle 9">
            <a:extLst>
              <a:ext uri="{FF2B5EF4-FFF2-40B4-BE49-F238E27FC236}">
                <a16:creationId xmlns:a16="http://schemas.microsoft.com/office/drawing/2014/main" id="{468E74F9-CBB5-4FB7-B566-3A0673800C5F}"/>
              </a:ext>
            </a:extLst>
          </p:cNvPr>
          <p:cNvSpPr/>
          <p:nvPr/>
        </p:nvSpPr>
        <p:spPr>
          <a:xfrm>
            <a:off x="7502384" y="1523121"/>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ADFB9E1-EDE3-406D-9B88-CB641C5849CC}"/>
              </a:ext>
            </a:extLst>
          </p:cNvPr>
          <p:cNvSpPr/>
          <p:nvPr/>
        </p:nvSpPr>
        <p:spPr>
          <a:xfrm rot="10800000">
            <a:off x="762000" y="3641497"/>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2" name="Speech Bubble: Rectangle 11">
            <a:extLst>
              <a:ext uri="{FF2B5EF4-FFF2-40B4-BE49-F238E27FC236}">
                <a16:creationId xmlns:a16="http://schemas.microsoft.com/office/drawing/2014/main" id="{5B5996B9-60FA-4CE6-9CC5-20E09ECD2575}"/>
              </a:ext>
            </a:extLst>
          </p:cNvPr>
          <p:cNvSpPr/>
          <p:nvPr/>
        </p:nvSpPr>
        <p:spPr>
          <a:xfrm rot="10800000">
            <a:off x="3429000" y="3675204"/>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3" name="Speech Bubble: Rectangle 12">
            <a:extLst>
              <a:ext uri="{FF2B5EF4-FFF2-40B4-BE49-F238E27FC236}">
                <a16:creationId xmlns:a16="http://schemas.microsoft.com/office/drawing/2014/main" id="{E4AD4835-4135-4358-AB2C-3D2FEB9F0C6D}"/>
              </a:ext>
            </a:extLst>
          </p:cNvPr>
          <p:cNvSpPr/>
          <p:nvPr/>
        </p:nvSpPr>
        <p:spPr>
          <a:xfrm rot="10800000">
            <a:off x="6095999" y="3636990"/>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Speech Bubble: Rectangle 14">
            <a:extLst>
              <a:ext uri="{FF2B5EF4-FFF2-40B4-BE49-F238E27FC236}">
                <a16:creationId xmlns:a16="http://schemas.microsoft.com/office/drawing/2014/main" id="{50134B72-8B35-4796-BAE9-BAD0778FE9E7}"/>
              </a:ext>
            </a:extLst>
          </p:cNvPr>
          <p:cNvSpPr/>
          <p:nvPr/>
        </p:nvSpPr>
        <p:spPr>
          <a:xfrm>
            <a:off x="9963975" y="1523121"/>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7" name="Speech Bubble: Rectangle 16">
            <a:extLst>
              <a:ext uri="{FF2B5EF4-FFF2-40B4-BE49-F238E27FC236}">
                <a16:creationId xmlns:a16="http://schemas.microsoft.com/office/drawing/2014/main" id="{95C20F2C-FACF-4AB3-939B-14F35EADA3D9}"/>
              </a:ext>
            </a:extLst>
          </p:cNvPr>
          <p:cNvSpPr/>
          <p:nvPr/>
        </p:nvSpPr>
        <p:spPr>
          <a:xfrm rot="10800000">
            <a:off x="8555932" y="3658350"/>
            <a:ext cx="2107096" cy="161345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68508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026"/>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15240"/>
            <a:ext cx="12192000" cy="1569660"/>
          </a:xfrm>
          <a:prstGeom prst="rect">
            <a:avLst/>
          </a:prstGeom>
        </p:spPr>
        <p:txBody>
          <a:bodyPr wrap="square">
            <a:spAutoFit/>
          </a:bodyPr>
          <a:lstStyle/>
          <a:p>
            <a:r>
              <a:rPr lang="en-US" sz="2400" b="1" u="sng" dirty="0">
                <a:latin typeface="Comic Sans MS" panose="030F0702030302020204" pitchFamily="66" charset="0"/>
              </a:rPr>
              <a:t>AROSTIC POEM</a:t>
            </a:r>
          </a:p>
          <a:p>
            <a:r>
              <a:rPr lang="en-US" sz="2400" dirty="0">
                <a:latin typeface="Comic Sans MS" panose="030F0702030302020204" pitchFamily="66" charset="0"/>
              </a:rPr>
              <a:t>This part of your autobiography is a creative task using the letters of your name and adjectives to best describe you as a person. It could look like this: </a:t>
            </a:r>
          </a:p>
          <a:p>
            <a:pPr>
              <a:spcBef>
                <a:spcPts val="0"/>
              </a:spcBef>
            </a:pPr>
            <a:endParaRPr lang="en-US" sz="2400" dirty="0">
              <a:latin typeface="Comic Sans MS" panose="030F0702030302020204" pitchFamily="66" charset="0"/>
            </a:endParaRPr>
          </a:p>
        </p:txBody>
      </p:sp>
      <p:sp>
        <p:nvSpPr>
          <p:cNvPr id="2" name="Rectangle 1">
            <a:extLst>
              <a:ext uri="{FF2B5EF4-FFF2-40B4-BE49-F238E27FC236}">
                <a16:creationId xmlns:a16="http://schemas.microsoft.com/office/drawing/2014/main" id="{223907DE-0190-4A20-99CF-F8367ADDFF7E}"/>
              </a:ext>
            </a:extLst>
          </p:cNvPr>
          <p:cNvSpPr/>
          <p:nvPr/>
        </p:nvSpPr>
        <p:spPr>
          <a:xfrm>
            <a:off x="2100468" y="1618686"/>
            <a:ext cx="2623931" cy="3539430"/>
          </a:xfrm>
          <a:prstGeom prst="rect">
            <a:avLst/>
          </a:prstGeom>
          <a:ln>
            <a:solidFill>
              <a:schemeClr val="dk1"/>
            </a:solidFill>
          </a:ln>
        </p:spPr>
        <p:txBody>
          <a:bodyPr wrap="square">
            <a:spAutoFit/>
          </a:bodyPr>
          <a:lstStyle/>
          <a:p>
            <a:pPr lvl="0" algn="ctr"/>
            <a:r>
              <a:rPr lang="en-US" sz="3200" dirty="0">
                <a:latin typeface="Comic Sans MS" panose="030F0702030302020204" pitchFamily="66" charset="0"/>
              </a:rPr>
              <a:t>SOPHIE</a:t>
            </a:r>
          </a:p>
          <a:p>
            <a:pPr lvl="0" algn="ctr"/>
            <a:r>
              <a:rPr lang="en-US" sz="3200" dirty="0">
                <a:latin typeface="Comic Sans MS" panose="030F0702030302020204" pitchFamily="66" charset="0"/>
              </a:rPr>
              <a:t>S IS FOR…</a:t>
            </a:r>
          </a:p>
          <a:p>
            <a:pPr lvl="0" algn="ctr"/>
            <a:r>
              <a:rPr lang="en-US" sz="3200" dirty="0">
                <a:latin typeface="Comic Sans MS" panose="030F0702030302020204" pitchFamily="66" charset="0"/>
              </a:rPr>
              <a:t>O IS FOR…</a:t>
            </a:r>
          </a:p>
          <a:p>
            <a:pPr lvl="0" algn="ctr"/>
            <a:r>
              <a:rPr lang="en-US" sz="3200" dirty="0">
                <a:latin typeface="Comic Sans MS" panose="030F0702030302020204" pitchFamily="66" charset="0"/>
              </a:rPr>
              <a:t>P IS FOR…</a:t>
            </a:r>
          </a:p>
          <a:p>
            <a:pPr lvl="0" algn="ctr"/>
            <a:r>
              <a:rPr lang="en-US" sz="3200" dirty="0">
                <a:latin typeface="Comic Sans MS" panose="030F0702030302020204" pitchFamily="66" charset="0"/>
              </a:rPr>
              <a:t>H IS FOR…</a:t>
            </a:r>
          </a:p>
          <a:p>
            <a:pPr lvl="0" algn="ctr"/>
            <a:r>
              <a:rPr lang="en-US" sz="3200" dirty="0">
                <a:latin typeface="Comic Sans MS" panose="030F0702030302020204" pitchFamily="66" charset="0"/>
              </a:rPr>
              <a:t>I IS FOR…</a:t>
            </a:r>
          </a:p>
          <a:p>
            <a:pPr lvl="0" algn="ctr"/>
            <a:r>
              <a:rPr lang="en-US" sz="3200" dirty="0">
                <a:latin typeface="Comic Sans MS" panose="030F0702030302020204" pitchFamily="66" charset="0"/>
              </a:rPr>
              <a:t>E IS FOR… </a:t>
            </a:r>
            <a:endParaRPr lang="en-US" dirty="0">
              <a:latin typeface="Comic Sans MS" panose="030F0702030302020204" pitchFamily="66" charset="0"/>
            </a:endParaRPr>
          </a:p>
        </p:txBody>
      </p:sp>
      <p:sp>
        <p:nvSpPr>
          <p:cNvPr id="7" name="Rectangle 6">
            <a:extLst>
              <a:ext uri="{FF2B5EF4-FFF2-40B4-BE49-F238E27FC236}">
                <a16:creationId xmlns:a16="http://schemas.microsoft.com/office/drawing/2014/main" id="{C9D85D32-C75F-4D1B-908C-9F6F6A7CBA93}"/>
              </a:ext>
            </a:extLst>
          </p:cNvPr>
          <p:cNvSpPr/>
          <p:nvPr/>
        </p:nvSpPr>
        <p:spPr>
          <a:xfrm>
            <a:off x="7374832" y="1584900"/>
            <a:ext cx="2623931" cy="3539430"/>
          </a:xfrm>
          <a:prstGeom prst="rect">
            <a:avLst/>
          </a:prstGeom>
          <a:ln>
            <a:solidFill>
              <a:schemeClr val="dk1"/>
            </a:solidFill>
          </a:ln>
        </p:spPr>
        <p:txBody>
          <a:bodyPr wrap="square">
            <a:spAutoFit/>
          </a:bodyPr>
          <a:lstStyle/>
          <a:p>
            <a:pPr lvl="0" algn="ctr"/>
            <a:r>
              <a:rPr lang="en-US" sz="3200" dirty="0">
                <a:latin typeface="Comic Sans MS" panose="030F0702030302020204" pitchFamily="66" charset="0"/>
              </a:rPr>
              <a:t>JAMES</a:t>
            </a:r>
          </a:p>
          <a:p>
            <a:pPr lvl="0" algn="ctr"/>
            <a:r>
              <a:rPr lang="en-US" sz="3200" dirty="0">
                <a:latin typeface="Comic Sans MS" panose="030F0702030302020204" pitchFamily="66" charset="0"/>
              </a:rPr>
              <a:t>J IS FOR…</a:t>
            </a:r>
          </a:p>
          <a:p>
            <a:pPr lvl="0" algn="ctr"/>
            <a:r>
              <a:rPr lang="en-US" sz="3200" dirty="0">
                <a:latin typeface="Comic Sans MS" panose="030F0702030302020204" pitchFamily="66" charset="0"/>
              </a:rPr>
              <a:t>A IS FOR…</a:t>
            </a:r>
          </a:p>
          <a:p>
            <a:pPr lvl="0" algn="ctr"/>
            <a:r>
              <a:rPr lang="en-US" sz="3200" dirty="0">
                <a:latin typeface="Comic Sans MS" panose="030F0702030302020204" pitchFamily="66" charset="0"/>
              </a:rPr>
              <a:t>M IS FOR…</a:t>
            </a:r>
          </a:p>
          <a:p>
            <a:pPr lvl="0" algn="ctr"/>
            <a:r>
              <a:rPr lang="en-US" sz="3200" dirty="0">
                <a:latin typeface="Comic Sans MS" panose="030F0702030302020204" pitchFamily="66" charset="0"/>
              </a:rPr>
              <a:t>E IS FOR…</a:t>
            </a:r>
          </a:p>
          <a:p>
            <a:pPr lvl="0" algn="ctr"/>
            <a:r>
              <a:rPr lang="en-US" sz="3200" dirty="0">
                <a:latin typeface="Comic Sans MS" panose="030F0702030302020204" pitchFamily="66" charset="0"/>
              </a:rPr>
              <a:t>S IS FOR…</a:t>
            </a:r>
          </a:p>
          <a:p>
            <a:pPr lvl="0"/>
            <a:endParaRPr lang="en-US" sz="3200" dirty="0">
              <a:latin typeface="Comic Sans MS" panose="030F0702030302020204" pitchFamily="66" charset="0"/>
            </a:endParaRPr>
          </a:p>
        </p:txBody>
      </p:sp>
    </p:spTree>
    <p:extLst>
      <p:ext uri="{BB962C8B-B14F-4D97-AF65-F5344CB8AC3E}">
        <p14:creationId xmlns:p14="http://schemas.microsoft.com/office/powerpoint/2010/main" val="771864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92750"/>
            <a:ext cx="12192000" cy="1569660"/>
          </a:xfrm>
          <a:prstGeom prst="rect">
            <a:avLst/>
          </a:prstGeom>
        </p:spPr>
        <p:txBody>
          <a:bodyPr wrap="square">
            <a:spAutoFit/>
          </a:bodyPr>
          <a:lstStyle/>
          <a:p>
            <a:r>
              <a:rPr lang="en-US" sz="2400" b="1" u="sng" dirty="0">
                <a:latin typeface="Comic Sans MS" panose="030F0702030302020204" pitchFamily="66" charset="0"/>
              </a:rPr>
              <a:t>FAMILY COAT-OF-ARMS</a:t>
            </a:r>
          </a:p>
          <a:p>
            <a:r>
              <a:rPr lang="en-US" sz="2400" dirty="0">
                <a:latin typeface="Comic Sans MS" panose="030F0702030302020204" pitchFamily="66" charset="0"/>
              </a:rPr>
              <a:t>This part of your autobiography is a creative task designing your family coat-of-arms. It could look like this and include the following information:</a:t>
            </a:r>
          </a:p>
          <a:p>
            <a:pPr>
              <a:spcBef>
                <a:spcPts val="0"/>
              </a:spcBef>
            </a:pPr>
            <a:endParaRPr lang="en-US" sz="2400" dirty="0">
              <a:latin typeface="Comic Sans MS" panose="030F0702030302020204" pitchFamily="66" charset="0"/>
            </a:endParaRPr>
          </a:p>
        </p:txBody>
      </p:sp>
      <p:pic>
        <p:nvPicPr>
          <p:cNvPr id="3" name="Picture 2">
            <a:extLst>
              <a:ext uri="{FF2B5EF4-FFF2-40B4-BE49-F238E27FC236}">
                <a16:creationId xmlns:a16="http://schemas.microsoft.com/office/drawing/2014/main" id="{2FE4738E-30CF-4BF8-B65A-C552AB45DA37}"/>
              </a:ext>
            </a:extLst>
          </p:cNvPr>
          <p:cNvPicPr>
            <a:picLocks noChangeAspect="1"/>
          </p:cNvPicPr>
          <p:nvPr/>
        </p:nvPicPr>
        <p:blipFill>
          <a:blip r:embed="rId3"/>
          <a:stretch>
            <a:fillRect/>
          </a:stretch>
        </p:blipFill>
        <p:spPr>
          <a:xfrm>
            <a:off x="5671930" y="1462225"/>
            <a:ext cx="6016486" cy="4275966"/>
          </a:xfrm>
          <a:prstGeom prst="rect">
            <a:avLst/>
          </a:prstGeom>
        </p:spPr>
      </p:pic>
      <p:sp>
        <p:nvSpPr>
          <p:cNvPr id="8" name="Rectangle 7">
            <a:extLst>
              <a:ext uri="{FF2B5EF4-FFF2-40B4-BE49-F238E27FC236}">
                <a16:creationId xmlns:a16="http://schemas.microsoft.com/office/drawing/2014/main" id="{1844C3C3-288A-4BC0-96F1-795ED8D80383}"/>
              </a:ext>
            </a:extLst>
          </p:cNvPr>
          <p:cNvSpPr/>
          <p:nvPr/>
        </p:nvSpPr>
        <p:spPr>
          <a:xfrm>
            <a:off x="0" y="1384025"/>
            <a:ext cx="5817704"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Comic Sans MS" panose="030F0702030302020204" pitchFamily="66" charset="0"/>
              </a:rPr>
              <a:t>A picture that represents your personality. </a:t>
            </a:r>
          </a:p>
          <a:p>
            <a:pPr marL="342900" indent="-342900">
              <a:buFont typeface="Arial" panose="020B0604020202020204" pitchFamily="34" charset="0"/>
              <a:buChar char="•"/>
            </a:pPr>
            <a:endParaRPr lang="en-US" sz="2400" dirty="0">
              <a:latin typeface="Comic Sans MS" panose="030F0702030302020204" pitchFamily="66" charset="0"/>
            </a:endParaRPr>
          </a:p>
          <a:p>
            <a:pPr marL="342900" indent="-342900">
              <a:buFont typeface="Arial" panose="020B0604020202020204" pitchFamily="34" charset="0"/>
              <a:buChar char="•"/>
            </a:pPr>
            <a:r>
              <a:rPr lang="en-US" sz="2400" dirty="0">
                <a:latin typeface="Comic Sans MS" panose="030F0702030302020204" pitchFamily="66" charset="0"/>
              </a:rPr>
              <a:t>A picture which represents your </a:t>
            </a:r>
            <a:r>
              <a:rPr lang="en-US" sz="2400" dirty="0" err="1">
                <a:latin typeface="Comic Sans MS" panose="030F0702030302020204" pitchFamily="66" charset="0"/>
              </a:rPr>
              <a:t>favourite</a:t>
            </a:r>
            <a:r>
              <a:rPr lang="en-US" sz="2400" dirty="0">
                <a:latin typeface="Comic Sans MS" panose="030F0702030302020204" pitchFamily="66" charset="0"/>
              </a:rPr>
              <a:t> hobby or something you like to do in your spare time.</a:t>
            </a:r>
          </a:p>
          <a:p>
            <a:pPr marL="342900" indent="-342900">
              <a:buFont typeface="Arial" panose="020B0604020202020204" pitchFamily="34" charset="0"/>
              <a:buChar char="•"/>
            </a:pPr>
            <a:endParaRPr lang="en-US" sz="2400" dirty="0">
              <a:latin typeface="Comic Sans MS" panose="030F0702030302020204" pitchFamily="66" charset="0"/>
            </a:endParaRPr>
          </a:p>
          <a:p>
            <a:pPr marL="342900" indent="-342900">
              <a:buFont typeface="Arial" panose="020B0604020202020204" pitchFamily="34" charset="0"/>
              <a:buChar char="•"/>
            </a:pPr>
            <a:r>
              <a:rPr lang="en-US" sz="2400" dirty="0">
                <a:latin typeface="Comic Sans MS" panose="030F0702030302020204" pitchFamily="66" charset="0"/>
              </a:rPr>
              <a:t>A picture to represent your </a:t>
            </a:r>
            <a:r>
              <a:rPr lang="en-US" sz="2400" dirty="0" err="1">
                <a:latin typeface="Comic Sans MS" panose="030F0702030302020204" pitchFamily="66" charset="0"/>
              </a:rPr>
              <a:t>favourite</a:t>
            </a:r>
            <a:r>
              <a:rPr lang="en-US" sz="2400" dirty="0">
                <a:latin typeface="Comic Sans MS" panose="030F0702030302020204" pitchFamily="66" charset="0"/>
              </a:rPr>
              <a:t> book or the last book you read. </a:t>
            </a:r>
          </a:p>
          <a:p>
            <a:pPr marL="342900" indent="-342900">
              <a:buFont typeface="Arial" panose="020B0604020202020204" pitchFamily="34" charset="0"/>
              <a:buChar char="•"/>
            </a:pPr>
            <a:endParaRPr lang="en-US" sz="2400" dirty="0">
              <a:latin typeface="Comic Sans MS" panose="030F0702030302020204" pitchFamily="66" charset="0"/>
            </a:endParaRPr>
          </a:p>
          <a:p>
            <a:pPr marL="342900" indent="-342900">
              <a:buFont typeface="Arial" panose="020B0604020202020204" pitchFamily="34" charset="0"/>
              <a:buChar char="•"/>
            </a:pPr>
            <a:r>
              <a:rPr lang="en-US" sz="2400" dirty="0">
                <a:latin typeface="Comic Sans MS" panose="030F0702030302020204" pitchFamily="66" charset="0"/>
              </a:rPr>
              <a:t>Your full name at the bottom. </a:t>
            </a:r>
          </a:p>
        </p:txBody>
      </p:sp>
    </p:spTree>
    <p:extLst>
      <p:ext uri="{BB962C8B-B14F-4D97-AF65-F5344CB8AC3E}">
        <p14:creationId xmlns:p14="http://schemas.microsoft.com/office/powerpoint/2010/main" val="3947284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192286"/>
            <a:ext cx="12192000" cy="4585871"/>
          </a:xfrm>
          <a:prstGeom prst="rect">
            <a:avLst/>
          </a:prstGeom>
        </p:spPr>
        <p:txBody>
          <a:bodyPr wrap="square">
            <a:spAutoFit/>
          </a:bodyPr>
          <a:lstStyle/>
          <a:p>
            <a:r>
              <a:rPr lang="en-US" sz="2400" b="1" u="sng" dirty="0">
                <a:latin typeface="Comic Sans MS" panose="030F0702030302020204" pitchFamily="66" charset="0"/>
              </a:rPr>
              <a:t>Task: </a:t>
            </a:r>
          </a:p>
          <a:p>
            <a:r>
              <a:rPr lang="en-US" sz="2400" dirty="0">
                <a:latin typeface="Comic Sans MS" panose="030F0702030302020204" pitchFamily="66" charset="0"/>
              </a:rPr>
              <a:t>Now that you have completed the research, timeline and family coat-of-arms for your Autobiography it is time to share this with your new S1 English teacher. </a:t>
            </a:r>
          </a:p>
          <a:p>
            <a:endParaRPr lang="en-US" sz="2400" dirty="0">
              <a:latin typeface="Comic Sans MS" panose="030F0702030302020204" pitchFamily="66" charset="0"/>
            </a:endParaRPr>
          </a:p>
          <a:p>
            <a:r>
              <a:rPr lang="en-US" sz="2400" dirty="0">
                <a:latin typeface="Comic Sans MS" panose="030F0702030302020204" pitchFamily="66" charset="0"/>
              </a:rPr>
              <a:t>You can share your autobiography in any format. You could create a word document, or a power point or you could complete your autobiography on paper and then take picture. Post your autobiography on the P7 English Google Classroom for your English teacher to read.  </a:t>
            </a:r>
          </a:p>
          <a:p>
            <a:endParaRPr lang="en-US" sz="2400" dirty="0">
              <a:latin typeface="Comic Sans MS" panose="030F0702030302020204" pitchFamily="66" charset="0"/>
            </a:endParaRPr>
          </a:p>
          <a:p>
            <a:pPr algn="ctr"/>
            <a:r>
              <a:rPr lang="en-US" sz="2600" b="1" dirty="0">
                <a:solidFill>
                  <a:srgbClr val="FF0000"/>
                </a:solidFill>
                <a:latin typeface="Comic Sans MS" panose="030F0702030302020204" pitchFamily="66" charset="0"/>
              </a:rPr>
              <a:t>Good Luck P7s. </a:t>
            </a:r>
          </a:p>
          <a:p>
            <a:pPr algn="ctr"/>
            <a:r>
              <a:rPr lang="en-US" sz="2600" b="1" dirty="0">
                <a:solidFill>
                  <a:srgbClr val="FF0000"/>
                </a:solidFill>
                <a:latin typeface="Comic Sans MS" panose="030F0702030302020204" pitchFamily="66" charset="0"/>
              </a:rPr>
              <a:t>Your English teacher is looking forward to finding out all about you. </a:t>
            </a:r>
          </a:p>
          <a:p>
            <a:pPr>
              <a:spcBef>
                <a:spcPts val="0"/>
              </a:spcBef>
            </a:pPr>
            <a:endParaRPr lang="en-US" sz="2400" dirty="0">
              <a:latin typeface="Comic Sans MS" panose="030F0702030302020204" pitchFamily="66" charset="0"/>
            </a:endParaRPr>
          </a:p>
        </p:txBody>
      </p:sp>
    </p:spTree>
    <p:extLst>
      <p:ext uri="{BB962C8B-B14F-4D97-AF65-F5344CB8AC3E}">
        <p14:creationId xmlns:p14="http://schemas.microsoft.com/office/powerpoint/2010/main" val="132517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
            <a:ext cx="12192000" cy="6842760"/>
          </a:xfrm>
          <a:prstGeom prst="rect">
            <a:avLst/>
          </a:prstGeom>
        </p:spPr>
      </p:pic>
      <p:sp>
        <p:nvSpPr>
          <p:cNvPr id="4" name="Rectangle 3">
            <a:extLst>
              <a:ext uri="{FF2B5EF4-FFF2-40B4-BE49-F238E27FC236}">
                <a16:creationId xmlns:a16="http://schemas.microsoft.com/office/drawing/2014/main" id="{1B1A5742-081A-4A29-B6C2-6E8413C39858}"/>
              </a:ext>
            </a:extLst>
          </p:cNvPr>
          <p:cNvSpPr/>
          <p:nvPr/>
        </p:nvSpPr>
        <p:spPr>
          <a:xfrm>
            <a:off x="0" y="7620"/>
            <a:ext cx="12192000" cy="646331"/>
          </a:xfrm>
          <a:prstGeom prst="rect">
            <a:avLst/>
          </a:prstGeom>
        </p:spPr>
        <p:txBody>
          <a:bodyPr wrap="square">
            <a:spAutoFit/>
          </a:bodyPr>
          <a:lstStyle/>
          <a:p>
            <a:pPr algn="just">
              <a:spcBef>
                <a:spcPts val="0"/>
              </a:spcBef>
            </a:pPr>
            <a:r>
              <a:rPr lang="en-GB" dirty="0">
                <a:latin typeface="Comic Sans MS" panose="030F0702030302020204" pitchFamily="66" charset="0"/>
              </a:rPr>
              <a:t>Learning intentions: - We are going to be learning what the word Autobiography means, as well as researching information about ourselves and sharing this with your English teacher.</a:t>
            </a:r>
          </a:p>
        </p:txBody>
      </p:sp>
      <p:sp>
        <p:nvSpPr>
          <p:cNvPr id="6" name="Rectangle 5">
            <a:extLst>
              <a:ext uri="{FF2B5EF4-FFF2-40B4-BE49-F238E27FC236}">
                <a16:creationId xmlns:a16="http://schemas.microsoft.com/office/drawing/2014/main" id="{8EF056D8-564F-47AB-B58F-0692DB8C6B2C}"/>
              </a:ext>
            </a:extLst>
          </p:cNvPr>
          <p:cNvSpPr/>
          <p:nvPr/>
        </p:nvSpPr>
        <p:spPr>
          <a:xfrm>
            <a:off x="0" y="1220642"/>
            <a:ext cx="12192000" cy="3046988"/>
          </a:xfrm>
          <a:prstGeom prst="rect">
            <a:avLst/>
          </a:prstGeom>
        </p:spPr>
        <p:txBody>
          <a:bodyPr wrap="square">
            <a:spAutoFit/>
          </a:bodyPr>
          <a:lstStyle/>
          <a:p>
            <a:pPr>
              <a:spcBef>
                <a:spcPts val="0"/>
              </a:spcBef>
            </a:pPr>
            <a:r>
              <a:rPr lang="en-GB" sz="2400" dirty="0">
                <a:latin typeface="Comic Sans MS" panose="030F0702030302020204" pitchFamily="66" charset="0"/>
              </a:rPr>
              <a:t>Before we begin to write our own Autobiography there are three questions we want to ask ourselves. </a:t>
            </a:r>
          </a:p>
          <a:p>
            <a:pPr algn="just">
              <a:spcBef>
                <a:spcPts val="0"/>
              </a:spcBef>
            </a:pPr>
            <a:endParaRPr lang="en-GB" sz="2400" dirty="0">
              <a:latin typeface="Comic Sans MS" panose="030F0702030302020204" pitchFamily="66" charset="0"/>
            </a:endParaRPr>
          </a:p>
          <a:p>
            <a:pPr marL="514350" indent="-514350" algn="just">
              <a:spcBef>
                <a:spcPts val="0"/>
              </a:spcBef>
            </a:pPr>
            <a:r>
              <a:rPr lang="en-GB" sz="2400" dirty="0">
                <a:latin typeface="Comic Sans MS" panose="030F0702030302020204" pitchFamily="66" charset="0"/>
              </a:rPr>
              <a:t>(1) What is an Autobiography..?</a:t>
            </a:r>
          </a:p>
          <a:p>
            <a:pPr algn="just">
              <a:spcBef>
                <a:spcPts val="0"/>
              </a:spcBef>
            </a:pPr>
            <a:endParaRPr lang="en-GB" sz="2400" dirty="0">
              <a:latin typeface="Comic Sans MS" panose="030F0702030302020204" pitchFamily="66" charset="0"/>
            </a:endParaRPr>
          </a:p>
          <a:p>
            <a:pPr algn="just">
              <a:spcBef>
                <a:spcPts val="0"/>
              </a:spcBef>
            </a:pPr>
            <a:r>
              <a:rPr lang="en-GB" sz="2400" dirty="0">
                <a:latin typeface="Comic Sans MS" panose="030F0702030302020204" pitchFamily="66" charset="0"/>
              </a:rPr>
              <a:t>(2) Where does the word Autobiography  come from ..?</a:t>
            </a:r>
          </a:p>
          <a:p>
            <a:pPr algn="just">
              <a:spcBef>
                <a:spcPts val="0"/>
              </a:spcBef>
            </a:pPr>
            <a:endParaRPr lang="en-GB" sz="2400" dirty="0">
              <a:latin typeface="Comic Sans MS" panose="030F0702030302020204" pitchFamily="66" charset="0"/>
            </a:endParaRPr>
          </a:p>
          <a:p>
            <a:pPr algn="just">
              <a:spcBef>
                <a:spcPts val="0"/>
              </a:spcBef>
            </a:pPr>
            <a:r>
              <a:rPr lang="en-GB" sz="2400" dirty="0">
                <a:latin typeface="Comic Sans MS" panose="030F0702030302020204" pitchFamily="66" charset="0"/>
              </a:rPr>
              <a:t>(3) What does the word Autobiography mean..?</a:t>
            </a:r>
          </a:p>
        </p:txBody>
      </p:sp>
    </p:spTree>
    <p:extLst>
      <p:ext uri="{BB962C8B-B14F-4D97-AF65-F5344CB8AC3E}">
        <p14:creationId xmlns:p14="http://schemas.microsoft.com/office/powerpoint/2010/main" val="329108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2" y="376952"/>
            <a:ext cx="12192000" cy="2308324"/>
          </a:xfrm>
          <a:prstGeom prst="rect">
            <a:avLst/>
          </a:prstGeom>
        </p:spPr>
        <p:txBody>
          <a:bodyPr wrap="square">
            <a:spAutoFit/>
          </a:bodyPr>
          <a:lstStyle/>
          <a:p>
            <a:pPr>
              <a:spcBef>
                <a:spcPts val="0"/>
              </a:spcBef>
            </a:pPr>
            <a:r>
              <a:rPr lang="en-US" sz="2400" dirty="0">
                <a:latin typeface="Comic Sans MS" panose="030F0702030302020204" pitchFamily="66" charset="0"/>
              </a:rPr>
              <a:t>(1) What is an Autobiography..?</a:t>
            </a:r>
          </a:p>
          <a:p>
            <a:pPr>
              <a:spcBef>
                <a:spcPts val="0"/>
              </a:spcBef>
            </a:pPr>
            <a:endParaRPr lang="en-US" sz="2400" dirty="0">
              <a:latin typeface="Comic Sans MS" panose="030F0702030302020204" pitchFamily="66" charset="0"/>
            </a:endParaRPr>
          </a:p>
          <a:p>
            <a:pPr>
              <a:spcBef>
                <a:spcPts val="0"/>
              </a:spcBef>
            </a:pPr>
            <a:r>
              <a:rPr lang="en-US" sz="2400" dirty="0">
                <a:latin typeface="Comic Sans MS" panose="030F0702030302020204" pitchFamily="66" charset="0"/>
              </a:rPr>
              <a:t>“A history of a person's life written or told by that person.” </a:t>
            </a:r>
          </a:p>
          <a:p>
            <a:pPr>
              <a:spcBef>
                <a:spcPts val="0"/>
              </a:spcBef>
            </a:pPr>
            <a:endParaRPr lang="en-US" sz="2400" dirty="0">
              <a:latin typeface="Comic Sans MS" panose="030F0702030302020204" pitchFamily="66" charset="0"/>
            </a:endParaRPr>
          </a:p>
          <a:p>
            <a:pPr>
              <a:spcBef>
                <a:spcPts val="0"/>
              </a:spcBef>
            </a:pPr>
            <a:r>
              <a:rPr lang="en-US" sz="2400" dirty="0">
                <a:latin typeface="Comic Sans MS" panose="030F0702030302020204" pitchFamily="66" charset="0"/>
              </a:rPr>
              <a:t>Here are some examples of famous Autobiographies written for young adults..? </a:t>
            </a:r>
          </a:p>
          <a:p>
            <a:pPr>
              <a:spcBef>
                <a:spcPts val="0"/>
              </a:spcBef>
            </a:pPr>
            <a:endParaRPr lang="en-US" sz="2400" dirty="0">
              <a:latin typeface="Comic Sans MS" panose="030F0702030302020204" pitchFamily="66" charset="0"/>
            </a:endParaRPr>
          </a:p>
        </p:txBody>
      </p:sp>
      <p:pic>
        <p:nvPicPr>
          <p:cNvPr id="3" name="Picture 2">
            <a:extLst>
              <a:ext uri="{FF2B5EF4-FFF2-40B4-BE49-F238E27FC236}">
                <a16:creationId xmlns:a16="http://schemas.microsoft.com/office/drawing/2014/main" id="{07918872-CAE3-43EE-A8E3-9EAECE576705}"/>
              </a:ext>
            </a:extLst>
          </p:cNvPr>
          <p:cNvPicPr>
            <a:picLocks noChangeAspect="1"/>
          </p:cNvPicPr>
          <p:nvPr/>
        </p:nvPicPr>
        <p:blipFill>
          <a:blip r:embed="rId3"/>
          <a:stretch>
            <a:fillRect/>
          </a:stretch>
        </p:blipFill>
        <p:spPr>
          <a:xfrm>
            <a:off x="954881" y="2584065"/>
            <a:ext cx="1657350" cy="2402831"/>
          </a:xfrm>
          <a:prstGeom prst="rect">
            <a:avLst/>
          </a:prstGeom>
        </p:spPr>
      </p:pic>
      <p:pic>
        <p:nvPicPr>
          <p:cNvPr id="7" name="Picture 6">
            <a:extLst>
              <a:ext uri="{FF2B5EF4-FFF2-40B4-BE49-F238E27FC236}">
                <a16:creationId xmlns:a16="http://schemas.microsoft.com/office/drawing/2014/main" id="{3C0E8A69-94C3-433E-812C-FFD78805A4E3}"/>
              </a:ext>
            </a:extLst>
          </p:cNvPr>
          <p:cNvPicPr>
            <a:picLocks noChangeAspect="1"/>
          </p:cNvPicPr>
          <p:nvPr/>
        </p:nvPicPr>
        <p:blipFill>
          <a:blip r:embed="rId4"/>
          <a:stretch>
            <a:fillRect/>
          </a:stretch>
        </p:blipFill>
        <p:spPr>
          <a:xfrm>
            <a:off x="5224460" y="2475792"/>
            <a:ext cx="1743075" cy="2619375"/>
          </a:xfrm>
          <a:prstGeom prst="rect">
            <a:avLst/>
          </a:prstGeom>
        </p:spPr>
      </p:pic>
      <p:pic>
        <p:nvPicPr>
          <p:cNvPr id="8" name="Picture 7">
            <a:extLst>
              <a:ext uri="{FF2B5EF4-FFF2-40B4-BE49-F238E27FC236}">
                <a16:creationId xmlns:a16="http://schemas.microsoft.com/office/drawing/2014/main" id="{20CFCF0C-DB1C-4BB8-BAC8-2F0EFFE10913}"/>
              </a:ext>
            </a:extLst>
          </p:cNvPr>
          <p:cNvPicPr>
            <a:picLocks noChangeAspect="1"/>
          </p:cNvPicPr>
          <p:nvPr/>
        </p:nvPicPr>
        <p:blipFill>
          <a:blip r:embed="rId5"/>
          <a:stretch>
            <a:fillRect/>
          </a:stretch>
        </p:blipFill>
        <p:spPr>
          <a:xfrm>
            <a:off x="9433165" y="2475792"/>
            <a:ext cx="1876425" cy="2438400"/>
          </a:xfrm>
          <a:prstGeom prst="rect">
            <a:avLst/>
          </a:prstGeom>
        </p:spPr>
      </p:pic>
    </p:spTree>
    <p:extLst>
      <p:ext uri="{BB962C8B-B14F-4D97-AF65-F5344CB8AC3E}">
        <p14:creationId xmlns:p14="http://schemas.microsoft.com/office/powerpoint/2010/main" val="414189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192286"/>
            <a:ext cx="12192000" cy="4154984"/>
          </a:xfrm>
          <a:prstGeom prst="rect">
            <a:avLst/>
          </a:prstGeom>
        </p:spPr>
        <p:txBody>
          <a:bodyPr wrap="square">
            <a:spAutoFit/>
          </a:bodyPr>
          <a:lstStyle/>
          <a:p>
            <a:pPr>
              <a:spcBef>
                <a:spcPts val="0"/>
              </a:spcBef>
            </a:pPr>
            <a:r>
              <a:rPr lang="en-US" sz="2400" dirty="0">
                <a:latin typeface="Comic Sans MS" panose="030F0702030302020204" pitchFamily="66" charset="0"/>
              </a:rPr>
              <a:t>2) Where does the word Autobiography come from ..?</a:t>
            </a:r>
          </a:p>
          <a:p>
            <a:pPr>
              <a:spcBef>
                <a:spcPts val="0"/>
              </a:spcBef>
            </a:pPr>
            <a:endParaRPr lang="en-US" sz="2400" dirty="0">
              <a:latin typeface="Comic Sans MS" panose="030F0702030302020204" pitchFamily="66" charset="0"/>
            </a:endParaRPr>
          </a:p>
          <a:p>
            <a:pPr>
              <a:spcBef>
                <a:spcPts val="0"/>
              </a:spcBef>
            </a:pPr>
            <a:r>
              <a:rPr lang="en-US" sz="2400" dirty="0">
                <a:latin typeface="Comic Sans MS" panose="030F0702030302020204" pitchFamily="66" charset="0"/>
              </a:rPr>
              <a:t>The word Autobiography comes from the Greek language.  </a:t>
            </a:r>
          </a:p>
          <a:p>
            <a:pPr>
              <a:spcBef>
                <a:spcPts val="0"/>
              </a:spcBef>
            </a:pPr>
            <a:endParaRPr lang="en-US" sz="2400" dirty="0">
              <a:latin typeface="Comic Sans MS" panose="030F0702030302020204" pitchFamily="66" charset="0"/>
            </a:endParaRPr>
          </a:p>
          <a:p>
            <a:pPr>
              <a:spcBef>
                <a:spcPts val="0"/>
              </a:spcBef>
            </a:pPr>
            <a:r>
              <a:rPr lang="en-US" sz="2400" dirty="0">
                <a:latin typeface="Comic Sans MS" panose="030F0702030302020204" pitchFamily="66" charset="0"/>
              </a:rPr>
              <a:t>(3) What does the word Autobiography mean..?</a:t>
            </a:r>
          </a:p>
          <a:p>
            <a:pPr>
              <a:spcBef>
                <a:spcPts val="0"/>
              </a:spcBef>
            </a:pPr>
            <a:endParaRPr lang="en-US" sz="2400" dirty="0">
              <a:latin typeface="Comic Sans MS" panose="030F0702030302020204" pitchFamily="66" charset="0"/>
            </a:endParaRPr>
          </a:p>
          <a:p>
            <a:pPr>
              <a:spcBef>
                <a:spcPts val="0"/>
              </a:spcBef>
            </a:pPr>
            <a:r>
              <a:rPr lang="en-US" sz="2400" dirty="0">
                <a:latin typeface="Comic Sans MS" panose="030F0702030302020204" pitchFamily="66" charset="0"/>
              </a:rPr>
              <a:t>The word autobiography means α</a:t>
            </a:r>
            <a:r>
              <a:rPr lang="en-US" sz="2400" dirty="0" err="1">
                <a:latin typeface="Comic Sans MS" panose="030F0702030302020204" pitchFamily="66" charset="0"/>
              </a:rPr>
              <a:t>ὐτός</a:t>
            </a:r>
            <a:r>
              <a:rPr lang="en-US" sz="2400" dirty="0">
                <a:latin typeface="Comic Sans MS" panose="030F0702030302020204" pitchFamily="66" charset="0"/>
              </a:rPr>
              <a:t>-autos self + β</a:t>
            </a:r>
            <a:r>
              <a:rPr lang="en-US" sz="2400" dirty="0" err="1">
                <a:latin typeface="Comic Sans MS" panose="030F0702030302020204" pitchFamily="66" charset="0"/>
              </a:rPr>
              <a:t>ίος</a:t>
            </a:r>
            <a:r>
              <a:rPr lang="en-US" sz="2400" dirty="0">
                <a:latin typeface="Comic Sans MS" panose="030F0702030302020204" pitchFamily="66" charset="0"/>
              </a:rPr>
              <a:t>-bios life + </a:t>
            </a:r>
            <a:r>
              <a:rPr lang="en-US" sz="2400" dirty="0" err="1">
                <a:latin typeface="Comic Sans MS" panose="030F0702030302020204" pitchFamily="66" charset="0"/>
              </a:rPr>
              <a:t>γράφειν-graphein</a:t>
            </a:r>
            <a:r>
              <a:rPr lang="en-US" sz="2400" dirty="0">
                <a:latin typeface="Comic Sans MS" panose="030F0702030302020204" pitchFamily="66" charset="0"/>
              </a:rPr>
              <a:t> to write. </a:t>
            </a:r>
          </a:p>
          <a:p>
            <a:pPr>
              <a:spcBef>
                <a:spcPts val="0"/>
              </a:spcBef>
            </a:pPr>
            <a:endParaRPr lang="en-US" sz="2400" dirty="0">
              <a:latin typeface="Comic Sans MS" panose="030F0702030302020204" pitchFamily="66" charset="0"/>
            </a:endParaRPr>
          </a:p>
          <a:p>
            <a:pPr>
              <a:spcBef>
                <a:spcPts val="0"/>
              </a:spcBef>
            </a:pPr>
            <a:r>
              <a:rPr lang="en-US" sz="2400" dirty="0">
                <a:latin typeface="Comic Sans MS" panose="030F0702030302020204" pitchFamily="66" charset="0"/>
              </a:rPr>
              <a:t>When you add these three parts of the meaning together you get a definition of, a book about the life of a person, written by that person.</a:t>
            </a:r>
          </a:p>
        </p:txBody>
      </p:sp>
      <p:sp>
        <p:nvSpPr>
          <p:cNvPr id="2" name="Rectangle 1">
            <a:extLst>
              <a:ext uri="{FF2B5EF4-FFF2-40B4-BE49-F238E27FC236}">
                <a16:creationId xmlns:a16="http://schemas.microsoft.com/office/drawing/2014/main" id="{7BB4DBA0-0CA8-49F9-B780-973DB9AADA45}"/>
              </a:ext>
            </a:extLst>
          </p:cNvPr>
          <p:cNvSpPr/>
          <p:nvPr/>
        </p:nvSpPr>
        <p:spPr>
          <a:xfrm>
            <a:off x="3980505" y="2782669"/>
            <a:ext cx="3223831" cy="646331"/>
          </a:xfrm>
          <a:prstGeom prst="rect">
            <a:avLst/>
          </a:prstGeom>
        </p:spPr>
        <p:txBody>
          <a:bodyPr wrap="none">
            <a:spAutoFit/>
          </a:bodyPr>
          <a:lstStyle/>
          <a:p>
            <a:r>
              <a:rPr lang="el-GR" sz="3600" b="1" dirty="0">
                <a:solidFill>
                  <a:srgbClr val="FF0000"/>
                </a:solidFill>
              </a:rPr>
              <a:t>αυτοβιογραφία</a:t>
            </a:r>
            <a:endParaRPr lang="en-GB" sz="3600" b="1" dirty="0">
              <a:solidFill>
                <a:srgbClr val="FF0000"/>
              </a:solidFill>
            </a:endParaRPr>
          </a:p>
        </p:txBody>
      </p:sp>
    </p:spTree>
    <p:extLst>
      <p:ext uri="{BB962C8B-B14F-4D97-AF65-F5344CB8AC3E}">
        <p14:creationId xmlns:p14="http://schemas.microsoft.com/office/powerpoint/2010/main" val="122016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185768"/>
            <a:ext cx="12192000" cy="7140416"/>
          </a:xfrm>
          <a:prstGeom prst="rect">
            <a:avLst/>
          </a:prstGeom>
        </p:spPr>
        <p:txBody>
          <a:bodyPr wrap="square">
            <a:spAutoFit/>
          </a:bodyPr>
          <a:lstStyle/>
          <a:p>
            <a:pPr>
              <a:spcBef>
                <a:spcPts val="0"/>
              </a:spcBef>
            </a:pPr>
            <a:r>
              <a:rPr lang="en-US" sz="2400" dirty="0">
                <a:latin typeface="Comic Sans MS" panose="030F0702030302020204" pitchFamily="66" charset="0"/>
              </a:rPr>
              <a:t>Now that you know what an Autobiography is, where the word comes from and what it means, you can begin to research your own life. Your autobiography will be split into the following sections. </a:t>
            </a:r>
          </a:p>
          <a:p>
            <a:endParaRPr lang="en-US" sz="2400"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WHO AM I</a:t>
            </a:r>
          </a:p>
          <a:p>
            <a:pPr marL="285750" indent="-285750">
              <a:buFont typeface="Arial" panose="020B0604020202020204" pitchFamily="34" charset="0"/>
              <a:buChar char="•"/>
            </a:pPr>
            <a:endParaRPr lang="en-US" b="1"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HOME LIFE</a:t>
            </a:r>
          </a:p>
          <a:p>
            <a:pPr marL="285750" indent="-285750">
              <a:buFont typeface="Arial" panose="020B0604020202020204" pitchFamily="34" charset="0"/>
              <a:buChar char="•"/>
            </a:pPr>
            <a:endParaRPr lang="en-US" b="1"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THE BEST THINGS ABOUT BEING ME</a:t>
            </a:r>
          </a:p>
          <a:p>
            <a:pPr marL="285750" indent="-285750">
              <a:buFont typeface="Arial" panose="020B0604020202020204" pitchFamily="34" charset="0"/>
              <a:buChar char="•"/>
            </a:pPr>
            <a:endParaRPr lang="en-US" b="1"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WHERE I CALL HOME</a:t>
            </a:r>
          </a:p>
          <a:p>
            <a:pPr marL="285750" indent="-285750">
              <a:buFont typeface="Arial" panose="020B0604020202020204" pitchFamily="34" charset="0"/>
              <a:buChar char="•"/>
            </a:pPr>
            <a:endParaRPr lang="en-US" b="1"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TIME LINE</a:t>
            </a:r>
          </a:p>
          <a:p>
            <a:pPr marL="285750" indent="-285750">
              <a:buFont typeface="Arial" panose="020B0604020202020204" pitchFamily="34" charset="0"/>
              <a:buChar char="•"/>
            </a:pPr>
            <a:endParaRPr lang="en-US" b="1"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ACROSTIC POEM</a:t>
            </a:r>
          </a:p>
          <a:p>
            <a:pPr marL="285750" indent="-285750">
              <a:buFont typeface="Arial" panose="020B0604020202020204" pitchFamily="34" charset="0"/>
              <a:buChar char="•"/>
            </a:pPr>
            <a:endParaRPr lang="en-US" b="1" dirty="0">
              <a:latin typeface="Comic Sans MS" panose="030F0702030302020204" pitchFamily="66" charset="0"/>
            </a:endParaRPr>
          </a:p>
          <a:p>
            <a:pPr marL="285750" indent="-285750">
              <a:buFont typeface="Arial" panose="020B0604020202020204" pitchFamily="34" charset="0"/>
              <a:buChar char="•"/>
            </a:pPr>
            <a:r>
              <a:rPr lang="en-US" b="1" dirty="0">
                <a:latin typeface="Comic Sans MS" panose="030F0702030302020204" pitchFamily="66" charset="0"/>
              </a:rPr>
              <a:t>FAMILY COAT-OF-ARMS</a:t>
            </a:r>
          </a:p>
          <a:p>
            <a:pPr marL="285750" indent="-285750">
              <a:buFont typeface="Arial" panose="020B0604020202020204" pitchFamily="34" charset="0"/>
              <a:buChar char="•"/>
            </a:pPr>
            <a:endParaRPr lang="en-GB" b="1" dirty="0">
              <a:latin typeface="Comic Sans MS" panose="030F0702030302020204" pitchFamily="66" charset="0"/>
            </a:endParaRPr>
          </a:p>
          <a:p>
            <a:endParaRPr lang="en-GB" dirty="0"/>
          </a:p>
          <a:p>
            <a:endParaRPr lang="en-US" sz="4400" b="1" u="sng" dirty="0">
              <a:latin typeface="Comic Sans MS" panose="030F0702030302020204" pitchFamily="66" charset="0"/>
            </a:endParaRPr>
          </a:p>
          <a:p>
            <a:endParaRPr lang="en-US" sz="2400" dirty="0">
              <a:latin typeface="Comic Sans MS" panose="030F0702030302020204" pitchFamily="66" charset="0"/>
            </a:endParaRPr>
          </a:p>
          <a:p>
            <a:pPr>
              <a:spcBef>
                <a:spcPts val="0"/>
              </a:spcBef>
            </a:pPr>
            <a:endParaRPr lang="en-US" sz="2400" dirty="0">
              <a:latin typeface="Comic Sans MS" panose="030F0702030302020204" pitchFamily="66" charset="0"/>
            </a:endParaRPr>
          </a:p>
        </p:txBody>
      </p:sp>
    </p:spTree>
    <p:extLst>
      <p:ext uri="{BB962C8B-B14F-4D97-AF65-F5344CB8AC3E}">
        <p14:creationId xmlns:p14="http://schemas.microsoft.com/office/powerpoint/2010/main" val="138548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nodePh="1">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nodePh="1">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nodePh="1">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nodePh="1">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nodePh="1">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nodePh="1">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nodePh="1">
                                  <p:stCondLst>
                                    <p:cond delay="0"/>
                                  </p:stCondLst>
                                  <p:childTnLst>
                                    <p:set>
                                      <p:cBhvr>
                                        <p:cTn id="34"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0"/>
            <a:ext cx="12192000" cy="6078587"/>
          </a:xfrm>
          <a:prstGeom prst="rect">
            <a:avLst/>
          </a:prstGeom>
        </p:spPr>
        <p:txBody>
          <a:bodyPr wrap="square">
            <a:spAutoFit/>
          </a:bodyPr>
          <a:lstStyle/>
          <a:p>
            <a:r>
              <a:rPr lang="en-US" sz="2400" b="1" u="sng" dirty="0">
                <a:latin typeface="Comic Sans MS" panose="030F0702030302020204" pitchFamily="66" charset="0"/>
              </a:rPr>
              <a:t>WHO AM I</a:t>
            </a:r>
          </a:p>
          <a:p>
            <a:r>
              <a:rPr lang="en-US" sz="2400" dirty="0">
                <a:latin typeface="Comic Sans MS" panose="030F0702030302020204" pitchFamily="66" charset="0"/>
              </a:rPr>
              <a:t>This part of your autobiography is about who you are. It </a:t>
            </a:r>
            <a:r>
              <a:rPr lang="en-US" sz="2400" b="1" dirty="0">
                <a:latin typeface="Comic Sans MS" panose="030F0702030302020204" pitchFamily="66" charset="0"/>
              </a:rPr>
              <a:t>could </a:t>
            </a:r>
            <a:r>
              <a:rPr lang="en-US" sz="2400" dirty="0">
                <a:latin typeface="Comic Sans MS" panose="030F0702030302020204" pitchFamily="66" charset="0"/>
              </a:rPr>
              <a:t>include the following information about you: </a:t>
            </a:r>
          </a:p>
          <a:p>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What is your full name..?</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What is your date of birth..?</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Where you were born..?</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What weight you were when you were born..?</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What time you were born at..? </a:t>
            </a:r>
          </a:p>
          <a:p>
            <a:pPr lvl="0"/>
            <a:endParaRPr lang="en-US" sz="10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What is your hair/eye </a:t>
            </a:r>
            <a:r>
              <a:rPr lang="en-US" sz="2400" dirty="0" err="1">
                <a:latin typeface="Comic Sans MS" panose="030F0702030302020204" pitchFamily="66" charset="0"/>
              </a:rPr>
              <a:t>colour</a:t>
            </a:r>
            <a:r>
              <a:rPr lang="en-US" sz="2400" dirty="0">
                <a:latin typeface="Comic Sans MS" panose="030F0702030302020204" pitchFamily="66" charset="0"/>
              </a:rPr>
              <a:t>? </a:t>
            </a:r>
          </a:p>
          <a:p>
            <a:pPr lvl="0"/>
            <a:endParaRPr lang="en-US" sz="9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What style of clothes do you like to wear..?</a:t>
            </a:r>
          </a:p>
          <a:p>
            <a:pPr marL="342900" lvl="0" indent="-342900">
              <a:buFont typeface="Arial" panose="020B0604020202020204" pitchFamily="34" charset="0"/>
              <a:buChar char="•"/>
            </a:pPr>
            <a:endParaRPr lang="en-GB" sz="2400" dirty="0">
              <a:latin typeface="Comic Sans MS" panose="030F0702030302020204" pitchFamily="66" charset="0"/>
            </a:endParaRPr>
          </a:p>
          <a:p>
            <a:endParaRPr lang="en-US" sz="2400" dirty="0">
              <a:latin typeface="Comic Sans MS" panose="030F0702030302020204" pitchFamily="66" charset="0"/>
            </a:endParaRPr>
          </a:p>
          <a:p>
            <a:pPr>
              <a:spcBef>
                <a:spcPts val="0"/>
              </a:spcBef>
            </a:pPr>
            <a:endParaRPr lang="en-US" sz="2400" dirty="0">
              <a:latin typeface="Comic Sans MS" panose="030F0702030302020204" pitchFamily="66" charset="0"/>
            </a:endParaRPr>
          </a:p>
        </p:txBody>
      </p:sp>
      <p:pic>
        <p:nvPicPr>
          <p:cNvPr id="7" name="Picture 6">
            <a:extLst>
              <a:ext uri="{FF2B5EF4-FFF2-40B4-BE49-F238E27FC236}">
                <a16:creationId xmlns:a16="http://schemas.microsoft.com/office/drawing/2014/main" id="{A79F23DD-5669-4B81-90D8-8E0D23A737C3}"/>
              </a:ext>
            </a:extLst>
          </p:cNvPr>
          <p:cNvPicPr>
            <a:picLocks noChangeAspect="1"/>
          </p:cNvPicPr>
          <p:nvPr/>
        </p:nvPicPr>
        <p:blipFill>
          <a:blip r:embed="rId3"/>
          <a:stretch>
            <a:fillRect/>
          </a:stretch>
        </p:blipFill>
        <p:spPr>
          <a:xfrm>
            <a:off x="8766936" y="2095002"/>
            <a:ext cx="1927570" cy="1888582"/>
          </a:xfrm>
          <a:prstGeom prst="rect">
            <a:avLst/>
          </a:prstGeom>
        </p:spPr>
      </p:pic>
    </p:spTree>
    <p:extLst>
      <p:ext uri="{BB962C8B-B14F-4D97-AF65-F5344CB8AC3E}">
        <p14:creationId xmlns:p14="http://schemas.microsoft.com/office/powerpoint/2010/main" val="60778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nodePh="1">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nodePh="1">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nodePh="1">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nodePh="1">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nodePh="1">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nodePh="1">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nodePh="1">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nodePh="1">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0"/>
            <a:ext cx="12192000" cy="4154984"/>
          </a:xfrm>
          <a:prstGeom prst="rect">
            <a:avLst/>
          </a:prstGeom>
        </p:spPr>
        <p:txBody>
          <a:bodyPr wrap="square">
            <a:spAutoFit/>
          </a:bodyPr>
          <a:lstStyle/>
          <a:p>
            <a:r>
              <a:rPr lang="en-US" sz="2400" b="1" u="sng" dirty="0">
                <a:latin typeface="Comic Sans MS" panose="030F0702030302020204" pitchFamily="66" charset="0"/>
              </a:rPr>
              <a:t>HOME LIFE</a:t>
            </a:r>
          </a:p>
          <a:p>
            <a:r>
              <a:rPr lang="en-US" sz="2400" dirty="0">
                <a:latin typeface="Comic Sans MS" panose="030F0702030302020204" pitchFamily="66" charset="0"/>
              </a:rPr>
              <a:t>This part of your autobiography is about your home life. It could include information about:</a:t>
            </a:r>
          </a:p>
          <a:p>
            <a:pPr lvl="0"/>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The members of your immediate family and their names.</a:t>
            </a:r>
          </a:p>
          <a:p>
            <a:pPr lvl="0"/>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Ages of members of your house.</a:t>
            </a:r>
          </a:p>
          <a:p>
            <a:pPr marL="342900" lvl="0" indent="-342900">
              <a:buFont typeface="Arial" panose="020B0604020202020204" pitchFamily="34" charset="0"/>
              <a:buChar char="•"/>
            </a:pPr>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relationship with the people you live with.</a:t>
            </a:r>
          </a:p>
          <a:p>
            <a:endParaRPr lang="en-US" sz="2400" dirty="0">
              <a:latin typeface="Comic Sans MS" panose="030F0702030302020204" pitchFamily="66" charset="0"/>
            </a:endParaRPr>
          </a:p>
          <a:p>
            <a:pPr>
              <a:spcBef>
                <a:spcPts val="0"/>
              </a:spcBef>
            </a:pPr>
            <a:endParaRPr lang="en-US" sz="2400" dirty="0">
              <a:latin typeface="Comic Sans MS" panose="030F0702030302020204" pitchFamily="66" charset="0"/>
            </a:endParaRPr>
          </a:p>
        </p:txBody>
      </p:sp>
      <p:pic>
        <p:nvPicPr>
          <p:cNvPr id="2" name="Picture 1">
            <a:extLst>
              <a:ext uri="{FF2B5EF4-FFF2-40B4-BE49-F238E27FC236}">
                <a16:creationId xmlns:a16="http://schemas.microsoft.com/office/drawing/2014/main" id="{DA6BC161-4208-4582-8C41-17024952B19B}"/>
              </a:ext>
            </a:extLst>
          </p:cNvPr>
          <p:cNvPicPr>
            <a:picLocks noChangeAspect="1"/>
          </p:cNvPicPr>
          <p:nvPr/>
        </p:nvPicPr>
        <p:blipFill>
          <a:blip r:embed="rId3"/>
          <a:stretch>
            <a:fillRect/>
          </a:stretch>
        </p:blipFill>
        <p:spPr>
          <a:xfrm>
            <a:off x="9172575" y="1573074"/>
            <a:ext cx="2381250" cy="1724025"/>
          </a:xfrm>
          <a:prstGeom prst="rect">
            <a:avLst/>
          </a:prstGeom>
        </p:spPr>
      </p:pic>
    </p:spTree>
    <p:extLst>
      <p:ext uri="{BB962C8B-B14F-4D97-AF65-F5344CB8AC3E}">
        <p14:creationId xmlns:p14="http://schemas.microsoft.com/office/powerpoint/2010/main" val="120632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1449" y="0"/>
            <a:ext cx="12192000" cy="5632311"/>
          </a:xfrm>
          <a:prstGeom prst="rect">
            <a:avLst/>
          </a:prstGeom>
        </p:spPr>
        <p:txBody>
          <a:bodyPr wrap="square">
            <a:spAutoFit/>
          </a:bodyPr>
          <a:lstStyle/>
          <a:p>
            <a:r>
              <a:rPr lang="en-US" sz="2400" b="1" u="sng" dirty="0">
                <a:latin typeface="Comic Sans MS" panose="030F0702030302020204" pitchFamily="66" charset="0"/>
              </a:rPr>
              <a:t>THE BEST THINGS ABOUT BEING ME </a:t>
            </a:r>
          </a:p>
          <a:p>
            <a:r>
              <a:rPr lang="en-US" sz="2400" dirty="0">
                <a:latin typeface="Comic Sans MS" panose="030F0702030302020204" pitchFamily="66" charset="0"/>
              </a:rPr>
              <a:t>This part of your autobiography is about you as a person. It could include information about:</a:t>
            </a:r>
          </a:p>
          <a:p>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Sports, hobbies or interests you like to take part in.</a:t>
            </a:r>
          </a:p>
          <a:p>
            <a:pPr marL="342900" lvl="0" indent="-342900">
              <a:buFont typeface="Arial" panose="020B0604020202020204" pitchFamily="34" charset="0"/>
              <a:buChar char="•"/>
            </a:pPr>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personality, things that are likeable about you.</a:t>
            </a:r>
          </a:p>
          <a:p>
            <a:pPr lvl="0"/>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a:t>
            </a:r>
            <a:r>
              <a:rPr lang="en-US" sz="2400" dirty="0" err="1">
                <a:latin typeface="Comic Sans MS" panose="030F0702030302020204" pitchFamily="66" charset="0"/>
              </a:rPr>
              <a:t>favourite</a:t>
            </a:r>
            <a:r>
              <a:rPr lang="en-US" sz="2400" dirty="0">
                <a:latin typeface="Comic Sans MS" panose="030F0702030302020204" pitchFamily="66" charset="0"/>
              </a:rPr>
              <a:t> foods.</a:t>
            </a:r>
          </a:p>
          <a:p>
            <a:pPr marL="342900" lvl="0" indent="-342900">
              <a:buFont typeface="Arial" panose="020B0604020202020204" pitchFamily="34" charset="0"/>
              <a:buChar char="•"/>
            </a:pPr>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a:t>
            </a:r>
            <a:r>
              <a:rPr lang="en-US" sz="2400" dirty="0" err="1">
                <a:latin typeface="Comic Sans MS" panose="030F0702030302020204" pitchFamily="66" charset="0"/>
              </a:rPr>
              <a:t>favourite</a:t>
            </a:r>
            <a:r>
              <a:rPr lang="en-US" sz="2400" dirty="0">
                <a:latin typeface="Comic Sans MS" panose="030F0702030302020204" pitchFamily="66" charset="0"/>
              </a:rPr>
              <a:t> book.</a:t>
            </a:r>
          </a:p>
          <a:p>
            <a:pPr marL="342900" lvl="0" indent="-342900">
              <a:buFont typeface="Arial" panose="020B0604020202020204" pitchFamily="34" charset="0"/>
              <a:buChar char="•"/>
            </a:pPr>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a:t>
            </a:r>
            <a:r>
              <a:rPr lang="en-US" sz="2400" dirty="0" err="1">
                <a:latin typeface="Comic Sans MS" panose="030F0702030302020204" pitchFamily="66" charset="0"/>
              </a:rPr>
              <a:t>favourite</a:t>
            </a:r>
            <a:r>
              <a:rPr lang="en-US" sz="2400" dirty="0">
                <a:latin typeface="Comic Sans MS" panose="030F0702030302020204" pitchFamily="66" charset="0"/>
              </a:rPr>
              <a:t> type of music.</a:t>
            </a:r>
          </a:p>
          <a:p>
            <a:endParaRPr lang="en-US" sz="2400" dirty="0">
              <a:latin typeface="Comic Sans MS" panose="030F0702030302020204" pitchFamily="66" charset="0"/>
            </a:endParaRPr>
          </a:p>
          <a:p>
            <a:pPr>
              <a:spcBef>
                <a:spcPts val="0"/>
              </a:spcBef>
            </a:pPr>
            <a:endParaRPr lang="en-US" sz="2400" dirty="0">
              <a:latin typeface="Comic Sans MS" panose="030F0702030302020204" pitchFamily="66" charset="0"/>
            </a:endParaRPr>
          </a:p>
        </p:txBody>
      </p:sp>
      <p:pic>
        <p:nvPicPr>
          <p:cNvPr id="3" name="Picture 2">
            <a:extLst>
              <a:ext uri="{FF2B5EF4-FFF2-40B4-BE49-F238E27FC236}">
                <a16:creationId xmlns:a16="http://schemas.microsoft.com/office/drawing/2014/main" id="{41F647AD-C7DA-454E-ACCE-305DD6112E2E}"/>
              </a:ext>
            </a:extLst>
          </p:cNvPr>
          <p:cNvPicPr>
            <a:picLocks noChangeAspect="1"/>
          </p:cNvPicPr>
          <p:nvPr/>
        </p:nvPicPr>
        <p:blipFill>
          <a:blip r:embed="rId3"/>
          <a:stretch>
            <a:fillRect/>
          </a:stretch>
        </p:blipFill>
        <p:spPr>
          <a:xfrm>
            <a:off x="7843837" y="2900243"/>
            <a:ext cx="3209925" cy="1419225"/>
          </a:xfrm>
          <a:prstGeom prst="rect">
            <a:avLst/>
          </a:prstGeom>
        </p:spPr>
      </p:pic>
    </p:spTree>
    <p:extLst>
      <p:ext uri="{BB962C8B-B14F-4D97-AF65-F5344CB8AC3E}">
        <p14:creationId xmlns:p14="http://schemas.microsoft.com/office/powerpoint/2010/main" val="245049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2760"/>
          </a:xfrm>
          <a:prstGeom prst="rect">
            <a:avLst/>
          </a:prstGeom>
        </p:spPr>
      </p:pic>
      <p:sp>
        <p:nvSpPr>
          <p:cNvPr id="6" name="Rectangle 5">
            <a:extLst>
              <a:ext uri="{FF2B5EF4-FFF2-40B4-BE49-F238E27FC236}">
                <a16:creationId xmlns:a16="http://schemas.microsoft.com/office/drawing/2014/main" id="{8EF056D8-564F-47AB-B58F-0692DB8C6B2C}"/>
              </a:ext>
            </a:extLst>
          </p:cNvPr>
          <p:cNvSpPr/>
          <p:nvPr/>
        </p:nvSpPr>
        <p:spPr>
          <a:xfrm>
            <a:off x="0" y="15240"/>
            <a:ext cx="12192000" cy="4524315"/>
          </a:xfrm>
          <a:prstGeom prst="rect">
            <a:avLst/>
          </a:prstGeom>
        </p:spPr>
        <p:txBody>
          <a:bodyPr wrap="square">
            <a:spAutoFit/>
          </a:bodyPr>
          <a:lstStyle/>
          <a:p>
            <a:r>
              <a:rPr lang="en-US" sz="2400" b="1" u="sng" dirty="0">
                <a:latin typeface="Comic Sans MS" panose="030F0702030302020204" pitchFamily="66" charset="0"/>
              </a:rPr>
              <a:t>WHERE I CALL HOME</a:t>
            </a:r>
          </a:p>
          <a:p>
            <a:r>
              <a:rPr lang="en-US" sz="2400" dirty="0">
                <a:latin typeface="Comic Sans MS" panose="030F0702030302020204" pitchFamily="66" charset="0"/>
              </a:rPr>
              <a:t>This part of your autobiography is about your house. It could include information about:</a:t>
            </a:r>
          </a:p>
          <a:p>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The town/village you live in.</a:t>
            </a:r>
          </a:p>
          <a:p>
            <a:pPr marL="342900" lvl="0" indent="-342900">
              <a:buFont typeface="Arial" panose="020B0604020202020204" pitchFamily="34" charset="0"/>
              <a:buChar char="•"/>
            </a:pPr>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The street you live in. </a:t>
            </a:r>
          </a:p>
          <a:p>
            <a:pPr marL="342900" lvl="0" indent="-342900">
              <a:buFont typeface="Arial" panose="020B0604020202020204" pitchFamily="34" charset="0"/>
              <a:buChar char="•"/>
            </a:pPr>
            <a:endParaRPr lang="en-US" sz="2400" dirty="0">
              <a:latin typeface="Comic Sans MS" panose="030F0702030302020204" pitchFamily="66" charset="0"/>
            </a:endParaRPr>
          </a:p>
          <a:p>
            <a:pPr marL="342900" lvl="0" indent="-342900">
              <a:buFont typeface="Arial" panose="020B0604020202020204" pitchFamily="34" charset="0"/>
              <a:buChar char="•"/>
            </a:pPr>
            <a:r>
              <a:rPr lang="en-US" sz="2400" dirty="0">
                <a:latin typeface="Comic Sans MS" panose="030F0702030302020204" pitchFamily="66" charset="0"/>
              </a:rPr>
              <a:t>Your house and in particular, your bedroom and the things in it you like the most.</a:t>
            </a:r>
          </a:p>
          <a:p>
            <a:pPr marL="342900" lvl="0" indent="-342900">
              <a:buFont typeface="Arial" panose="020B0604020202020204" pitchFamily="34" charset="0"/>
              <a:buChar char="•"/>
            </a:pPr>
            <a:endParaRPr lang="en-US" sz="2400" dirty="0">
              <a:latin typeface="Comic Sans MS" panose="030F0702030302020204" pitchFamily="66" charset="0"/>
            </a:endParaRPr>
          </a:p>
          <a:p>
            <a:pPr lvl="0"/>
            <a:endParaRPr lang="en-US" sz="2400" dirty="0">
              <a:latin typeface="Comic Sans MS" panose="030F0702030302020204" pitchFamily="66" charset="0"/>
            </a:endParaRPr>
          </a:p>
          <a:p>
            <a:pPr>
              <a:spcBef>
                <a:spcPts val="0"/>
              </a:spcBef>
            </a:pPr>
            <a:endParaRPr lang="en-US" sz="2400" dirty="0">
              <a:latin typeface="Comic Sans MS" panose="030F0702030302020204" pitchFamily="66" charset="0"/>
            </a:endParaRPr>
          </a:p>
        </p:txBody>
      </p:sp>
    </p:spTree>
    <p:extLst>
      <p:ext uri="{BB962C8B-B14F-4D97-AF65-F5344CB8AC3E}">
        <p14:creationId xmlns:p14="http://schemas.microsoft.com/office/powerpoint/2010/main" val="2472674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785</Words>
  <Application>Microsoft Office PowerPoint</Application>
  <PresentationFormat>Widescreen</PresentationFormat>
  <Paragraphs>134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P7 Transition   Language and Literacy Faculty  ENGLISH   My Autobiography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P7 Transition   Language and Literacy Faculty   My Autobiography</dc:title>
  <dc:creator>GMorris@n-ayrshire.sch.uk</dc:creator>
  <cp:lastModifiedBy>GMorris@n-ayrshire.sch.uk</cp:lastModifiedBy>
  <cp:revision>12</cp:revision>
  <dcterms:created xsi:type="dcterms:W3CDTF">2020-05-17T09:05:12Z</dcterms:created>
  <dcterms:modified xsi:type="dcterms:W3CDTF">2020-05-17T11:35:37Z</dcterms:modified>
</cp:coreProperties>
</file>