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6" r:id="rId4"/>
    <p:sldId id="259" r:id="rId5"/>
    <p:sldId id="257" r:id="rId6"/>
    <p:sldId id="260" r:id="rId7"/>
    <p:sldId id="261" r:id="rId8"/>
    <p:sldId id="262" r:id="rId9"/>
    <p:sldId id="268" r:id="rId10"/>
    <p:sldId id="269" r:id="rId11"/>
    <p:sldId id="270" r:id="rId12"/>
    <p:sldId id="271" r:id="rId13"/>
    <p:sldId id="263" r:id="rId14"/>
    <p:sldId id="272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61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CD6FC-C279-4318-A374-6360A1664767}" type="datetimeFigureOut">
              <a:rPr lang="en-GB" smtClean="0"/>
              <a:t>22/05/2020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C59CB-9C19-4698-96C2-94D27F291F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88452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CD6FC-C279-4318-A374-6360A1664767}" type="datetimeFigureOut">
              <a:rPr lang="en-GB" smtClean="0"/>
              <a:t>22/05/2020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C59CB-9C19-4698-96C2-94D27F291F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8105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CD6FC-C279-4318-A374-6360A1664767}" type="datetimeFigureOut">
              <a:rPr lang="en-GB" smtClean="0"/>
              <a:t>22/05/2020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C59CB-9C19-4698-96C2-94D27F291F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55767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CD6FC-C279-4318-A374-6360A1664767}" type="datetimeFigureOut">
              <a:rPr lang="en-GB" smtClean="0"/>
              <a:t>22/05/2020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C59CB-9C19-4698-96C2-94D27F291F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4475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CD6FC-C279-4318-A374-6360A1664767}" type="datetimeFigureOut">
              <a:rPr lang="en-GB" smtClean="0"/>
              <a:t>22/05/2020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C59CB-9C19-4698-96C2-94D27F291F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85162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CD6FC-C279-4318-A374-6360A1664767}" type="datetimeFigureOut">
              <a:rPr lang="en-GB" smtClean="0"/>
              <a:t>22/05/2020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C59CB-9C19-4698-96C2-94D27F291F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30003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CD6FC-C279-4318-A374-6360A1664767}" type="datetimeFigureOut">
              <a:rPr lang="en-GB" smtClean="0"/>
              <a:t>22/05/2020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C59CB-9C19-4698-96C2-94D27F291F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8898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CD6FC-C279-4318-A374-6360A1664767}" type="datetimeFigureOut">
              <a:rPr lang="en-GB" smtClean="0"/>
              <a:t>22/05/2020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C59CB-9C19-4698-96C2-94D27F291F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59179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CD6FC-C279-4318-A374-6360A1664767}" type="datetimeFigureOut">
              <a:rPr lang="en-GB" smtClean="0"/>
              <a:t>22/05/2020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C59CB-9C19-4698-96C2-94D27F291F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31950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CD6FC-C279-4318-A374-6360A1664767}" type="datetimeFigureOut">
              <a:rPr lang="en-GB" smtClean="0"/>
              <a:t>22/05/2020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C59CB-9C19-4698-96C2-94D27F291F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75918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CD6FC-C279-4318-A374-6360A1664767}" type="datetimeFigureOut">
              <a:rPr lang="en-GB" smtClean="0"/>
              <a:t>22/05/2020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C59CB-9C19-4698-96C2-94D27F291F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34558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5CD6FC-C279-4318-A374-6360A1664767}" type="datetimeFigureOut">
              <a:rPr lang="en-GB" smtClean="0"/>
              <a:t>22/05/2020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3C59CB-9C19-4698-96C2-94D27F291F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55679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gif"/><Relationship Id="rId7" Type="http://schemas.openxmlformats.org/officeDocument/2006/relationships/image" Target="../media/image2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Vexillum" TargetMode="External"/><Relationship Id="rId2" Type="http://schemas.openxmlformats.org/officeDocument/2006/relationships/hyperlink" Target="https://en.wikipedia.org/wiki/Flag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hyperlink" Target="https://en.wikipedia.org/wiki/Vexillography" TargetMode="External"/><Relationship Id="rId4" Type="http://schemas.openxmlformats.org/officeDocument/2006/relationships/hyperlink" Target="https://en.wikipedia.org/wiki/-logy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g"/><Relationship Id="rId7" Type="http://schemas.openxmlformats.org/officeDocument/2006/relationships/image" Target="../media/image8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g"/><Relationship Id="rId5" Type="http://schemas.openxmlformats.org/officeDocument/2006/relationships/image" Target="../media/image6.png"/><Relationship Id="rId4" Type="http://schemas.openxmlformats.org/officeDocument/2006/relationships/image" Target="../media/image5.jpg"/><Relationship Id="rId9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g"/><Relationship Id="rId7" Type="http://schemas.openxmlformats.org/officeDocument/2006/relationships/image" Target="../media/image8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g"/><Relationship Id="rId5" Type="http://schemas.openxmlformats.org/officeDocument/2006/relationships/image" Target="../media/image6.png"/><Relationship Id="rId4" Type="http://schemas.openxmlformats.org/officeDocument/2006/relationships/image" Target="../media/image5.jpg"/><Relationship Id="rId9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901521" y="1006453"/>
            <a:ext cx="10496282" cy="2387600"/>
          </a:xfrm>
        </p:spPr>
        <p:txBody>
          <a:bodyPr/>
          <a:lstStyle/>
          <a:p>
            <a:r>
              <a:rPr lang="en-GB" dirty="0">
                <a:latin typeface="Comic Sans MS" panose="030F0702030302020204" pitchFamily="66" charset="0"/>
              </a:rPr>
              <a:t>            </a:t>
            </a:r>
            <a:r>
              <a:rPr lang="en-GB" sz="6000" b="1" dirty="0">
                <a:latin typeface="Ink Free" panose="03080402000500000000" pitchFamily="66" charset="0"/>
              </a:rPr>
              <a:t>Welcome to the</a:t>
            </a:r>
            <a:br>
              <a:rPr lang="en-GB" sz="6000" b="1" dirty="0">
                <a:latin typeface="Ink Free" panose="03080402000500000000" pitchFamily="66" charset="0"/>
              </a:rPr>
            </a:br>
            <a:r>
              <a:rPr lang="en-GB" sz="6000" b="1" dirty="0">
                <a:latin typeface="Ink Free" panose="03080402000500000000" pitchFamily="66" charset="0"/>
              </a:rPr>
              <a:t>    Geography Department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1088" y="3394053"/>
            <a:ext cx="3512577" cy="2912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8160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0341" y="741633"/>
            <a:ext cx="3664853" cy="563231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4000" b="1" dirty="0">
                <a:latin typeface="Ink Free" panose="03080402000500000000" pitchFamily="66" charset="0"/>
              </a:rPr>
              <a:t>Put your A4 paper or card or cereal box cardboard  in landscape and your ruler along the bottom long edge. Put pencil mark as shown 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5298" y="509789"/>
            <a:ext cx="8129108" cy="6096000"/>
          </a:xfrm>
          <a:prstGeom prst="rect">
            <a:avLst/>
          </a:prstGeom>
        </p:spPr>
      </p:pic>
      <p:sp>
        <p:nvSpPr>
          <p:cNvPr id="4" name="Right Arrow 3"/>
          <p:cNvSpPr/>
          <p:nvPr/>
        </p:nvSpPr>
        <p:spPr>
          <a:xfrm rot="5195403">
            <a:off x="5128754" y="4541867"/>
            <a:ext cx="123598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ight Arrow 4"/>
          <p:cNvSpPr/>
          <p:nvPr/>
        </p:nvSpPr>
        <p:spPr>
          <a:xfrm rot="5231919">
            <a:off x="9145443" y="4548876"/>
            <a:ext cx="123598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5264594" y="3505112"/>
            <a:ext cx="1023083" cy="52322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b="1" dirty="0">
                <a:latin typeface="Ink Free" panose="03080402000500000000" pitchFamily="66" charset="0"/>
              </a:rPr>
              <a:t>7 cm</a:t>
            </a:r>
            <a:r>
              <a:rPr lang="en-GB" sz="2800" dirty="0"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118417" y="3505112"/>
            <a:ext cx="1290035" cy="52322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b="1" dirty="0">
                <a:latin typeface="Ink Free" panose="03080402000500000000" pitchFamily="66" charset="0"/>
              </a:rPr>
              <a:t>23 cm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E7CE297-5FC9-4849-A54B-194C0ECD6D08}"/>
              </a:ext>
            </a:extLst>
          </p:cNvPr>
          <p:cNvSpPr txBox="1"/>
          <p:nvPr/>
        </p:nvSpPr>
        <p:spPr>
          <a:xfrm>
            <a:off x="5684039" y="1885360"/>
            <a:ext cx="36293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Ink Free" panose="03080402000500000000" pitchFamily="66" charset="0"/>
              </a:rPr>
              <a:t>Make a pencil mark at 7cm and 23cm </a:t>
            </a:r>
            <a:endParaRPr lang="en-GB" sz="3200" b="1" dirty="0">
              <a:latin typeface="Ink Free" panose="030804020005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3028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0152" y="921913"/>
            <a:ext cx="3515932" cy="483209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4400" b="1" dirty="0">
                <a:latin typeface="Ink Free" panose="03080402000500000000" pitchFamily="66" charset="0"/>
              </a:rPr>
              <a:t>Add another mark at 7cm from the bottom edge and make a rectangular box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6084" y="484031"/>
            <a:ext cx="8128000" cy="6096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547114" y="2655379"/>
            <a:ext cx="995069" cy="52322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b="1" dirty="0">
                <a:latin typeface="Ink Free" panose="03080402000500000000" pitchFamily="66" charset="0"/>
              </a:rPr>
              <a:t>7 cm </a:t>
            </a:r>
          </a:p>
        </p:txBody>
      </p:sp>
      <p:sp>
        <p:nvSpPr>
          <p:cNvPr id="5" name="Right Arrow 4"/>
          <p:cNvSpPr/>
          <p:nvPr/>
        </p:nvSpPr>
        <p:spPr>
          <a:xfrm rot="3230780">
            <a:off x="6246254" y="3578229"/>
            <a:ext cx="123598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6753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attachment.outlook.office.net/owa/gw13davidsonlynn2@ea.n-ayrshire.sch.uk/service.svc/s/GetFileAttachment?id=AAMkAGI4Y2NlNzRlLTY4YmUtNGNhMC04OTllLTVmOThhZDkxYWJmNABGAAAAAADJwvs8JhqaT57dRxx9upEhBwC%2FA38AFRFxTISfemBRUfF5AAAAAAENAAC%2FA38AFRFxTISfemBRUfF5AASojg6DAAABEgAQALttAz5UUfdGkTteRsJw86U%3D&amp;X-OWA-CANARY=7_3a4xMG8EChsxDSsz0oiODuD-7tBdYYk_cHA-ESq3qb_DvCPyzf0aKDi9ku-yRxWa1LfNwHgzY.&amp;token=eyJhbGciOiJSUzI1NiIsImtpZCI6IjA2MDBGOUY2NzQ2MjA3MzdFNzM0MDRFMjg3QzQ1QTgxOENCN0NFQjgiLCJ4NXQiOiJCZ0Q1OW5SaUJ6Zm5OQVRpaDhSYWdZeTN6cmciLCJ0eXAiOiJKV1QifQ.eyJ2ZXIiOiJFeGNoYW5nZS5DYWxsYmFjay5WMSIsImFwcGN0eHNlbmRlciI6Ik93YURvd25sb2FkQGNjZDMyY2EzLTE2Y2UtNDI4Zi05NTQxLTM3MmQ2YjA1MTkyOSIsImFwcGN0eCI6IntcIm1zZXhjaHByb3RcIjpcIm93YVwiLFwicHJpbWFyeXNpZFwiOlwiUy0xLTUtMjEtMzY5NDI3MzYxNS0yNTYwMjI4NTQ3LTMwNTIyMjI2NjItMzUwNDUwMjNcIixcInB1aWRcIjpcIjExNTM3NjU5MzE3OTY0ODk4MzFcIixcIm9pZFwiOlwiYTI5NTgxNzktMzAyMi00NjI4LTgzNjYtZmM5YzFlNjkyZjY0XCIsXCJzY29wZVwiOlwiT3dhRG93bmxvYWRcIn0iLCJuYmYiOjE1MzQ2OTQ4MDAsImV4cCI6MTUzNDY5NTQwMCwiaXNzIjoiMDAwMDAwMDItMDAwMC0wZmYxLWNlMDAtMDAwMDAwMDAwMDAwQGNjZDMyY2EzLTE2Y2UtNDI4Zi05NTQxLTM3MmQ2YjA1MTkyOSIsImF1ZCI6IjAwMDAwMDAyLTAwMDAtMGZmMS1jZTAwLTAwMDAwMDAwMDAwMC9hdHRhY2htZW50Lm91dGxvb2sub2ZmaWNlLm5ldEBjY2QzMmNhMy0xNmNlLTQyOGYtOTU0MS0zNzJkNmIwNTE5MjkifQ.LhOfFJ_QeCzsm3L9fkWAcSG7_O6I-uLz9FmrrXuXHw69dHmfkv6nq2tBQ2djMmUXi8FLe_-Huhn2sDBLOAbwbeqt67Nrm3ejIx1fSenhe2Ys6yq4gJDRtgnNZZ7s9_HPred40QQnnwd4Run3--82n3-pjn1gYm2gVNzoNBmttTuDp7cux8aQZpc9XPCEUAJfoozHSjMRxemJkn94RdneE0FPHG5RhzjWBr-6xlNjjzg6LGPbzA1l-bsjm-8bP1eYRVs-zIHqkn3zogEDxKk1goREUghYDc2yUwwtPHuLwrHjyw1rXr7ArCbON6VyNJUqdArqV5VIQKxlxBva1wMwpg&amp;owa=outlook.office.com&amp;isImagePreview=True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4829577" y="1001329"/>
            <a:ext cx="6928835" cy="534795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33588" y="2112701"/>
            <a:ext cx="3789430" cy="347787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4400" b="1" dirty="0">
                <a:latin typeface="Ink Free" panose="03080402000500000000" pitchFamily="66" charset="0"/>
              </a:rPr>
              <a:t>Write your first name in the rectangle you have created.</a:t>
            </a:r>
          </a:p>
        </p:txBody>
      </p:sp>
    </p:spTree>
    <p:extLst>
      <p:ext uri="{BB962C8B-B14F-4D97-AF65-F5344CB8AC3E}">
        <p14:creationId xmlns:p14="http://schemas.microsoft.com/office/powerpoint/2010/main" val="1194628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97892" y="1296873"/>
            <a:ext cx="7355296" cy="4306314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6559502" y="4966858"/>
            <a:ext cx="3529076" cy="52322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b="1" dirty="0">
                <a:latin typeface="Ink Free" panose="03080402000500000000" pitchFamily="66" charset="0"/>
              </a:rPr>
              <a:t>YOUR FIRST NAME</a:t>
            </a:r>
          </a:p>
        </p:txBody>
      </p:sp>
      <p:cxnSp>
        <p:nvCxnSpPr>
          <p:cNvPr id="5" name="Straight Connector 4"/>
          <p:cNvCxnSpPr>
            <a:cxnSpLocks/>
          </p:cNvCxnSpPr>
          <p:nvPr/>
        </p:nvCxnSpPr>
        <p:spPr>
          <a:xfrm>
            <a:off x="2872786" y="3429000"/>
            <a:ext cx="908040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57066" y="1541042"/>
            <a:ext cx="1309401" cy="114190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6497" y="1508435"/>
            <a:ext cx="1609719" cy="145882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23989" y="3764338"/>
            <a:ext cx="1913641" cy="96458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19603" y="3713308"/>
            <a:ext cx="1388381" cy="142474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81477" y="1452235"/>
            <a:ext cx="1020403" cy="145097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2716C27-2AE2-41EC-ADAF-65D27346EC2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9238" y="715167"/>
            <a:ext cx="4266840" cy="546972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801DB10-7E58-4D86-9AF6-61ED6B6F55E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01761" y="3626362"/>
            <a:ext cx="1228451" cy="109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0146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attachment.outlook.office.net/owa/gw13davidsonlynn2@ea.n-ayrshire.sch.uk/service.svc/s/GetFileAttachment?id=AAMkAGI4Y2NlNzRlLTY4YmUtNGNhMC04OTllLTVmOThhZDkxYWJmNABGAAAAAADJwvs8JhqaT57dRxx9upEhBwC%2FA38AFRFxTISfemBRUfF5AAAAAAENAAC%2FA38AFRFxTISfemBRUfF5AASojg6DAAABEgAQADKcoKSUw3pNjsun0nRJV80%3D&amp;X-OWA-CANARY=7_3a4xMG8EChsxDSsz0oiODuD-7tBdYYk_cHA-ESq3qb_DvCPyzf0aKDi9ku-yRxWa1LfNwHgzY.&amp;token=eyJhbGciOiJSUzI1NiIsImtpZCI6IjA2MDBGOUY2NzQ2MjA3MzdFNzM0MDRFMjg3QzQ1QTgxOENCN0NFQjgiLCJ4NXQiOiJCZ0Q1OW5SaUJ6Zm5OQVRpaDhSYWdZeTN6cmciLCJ0eXAiOiJKV1QifQ.eyJ2ZXIiOiJFeGNoYW5nZS5DYWxsYmFjay5WMSIsImFwcGN0eHNlbmRlciI6Ik93YURvd25sb2FkQGNjZDMyY2EzLTE2Y2UtNDI4Zi05NTQxLTM3MmQ2YjA1MTkyOSIsImFwcGN0eCI6IntcIm1zZXhjaHByb3RcIjpcIm93YVwiLFwicHJpbWFyeXNpZFwiOlwiUy0xLTUtMjEtMzY5NDI3MzYxNS0yNTYwMjI4NTQ3LTMwNTIyMjI2NjItMzUwNDUwMjNcIixcInB1aWRcIjpcIjExNTM3NjU5MzE3OTY0ODk4MzFcIixcIm9pZFwiOlwiYTI5NTgxNzktMzAyMi00NjI4LTgzNjYtZmM5YzFlNjkyZjY0XCIsXCJzY29wZVwiOlwiT3dhRG93bmxvYWRcIn0iLCJuYmYiOjE1MzQ2OTQ4MDAsImV4cCI6MTUzNDY5NTQwMCwiaXNzIjoiMDAwMDAwMDItMDAwMC0wZmYxLWNlMDAtMDAwMDAwMDAwMDAwQGNjZDMyY2EzLTE2Y2UtNDI4Zi05NTQxLTM3MmQ2YjA1MTkyOSIsImF1ZCI6IjAwMDAwMDAyLTAwMDAtMGZmMS1jZTAwLTAwMDAwMDAwMDAwMC9hdHRhY2htZW50Lm91dGxvb2sub2ZmaWNlLm5ldEBjY2QzMmNhMy0xNmNlLTQyOGYtOTU0MS0zNzJkNmIwNTE5MjkifQ.LhOfFJ_QeCzsm3L9fkWAcSG7_O6I-uLz9FmrrXuXHw69dHmfkv6nq2tBQ2djMmUXi8FLe_-Huhn2sDBLOAbwbeqt67Nrm3ejIx1fSenhe2Ys6yq4gJDRtgnNZZ7s9_HPred40QQnnwd4Run3--82n3-pjn1gYm2gVNzoNBmttTuDp7cux8aQZpc9XPCEUAJfoozHSjMRxemJkn94RdneE0FPHG5RhzjWBr-6xlNjjzg6LGPbzA1l-bsjm-8bP1eYRVs-zIHqkn3zogEDxKk1goREUghYDc2yUwwtPHuLwrHjyw1rXr7ArCbON6VyNJUqdArqV5VIQKxlxBva1wMwpg&amp;owa=outlook.office.com&amp;isImagePreview=True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4815446" y="921157"/>
            <a:ext cx="7160653" cy="587554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1CE078E-D692-45AB-92E5-2DB43DC716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00" y="1036949"/>
            <a:ext cx="4359018" cy="575975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3328C2B-F6C1-4144-A129-966526E36F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71214" y="15875"/>
            <a:ext cx="5724558" cy="859864"/>
          </a:xfrm>
          <a:prstGeom prst="rect">
            <a:avLst/>
          </a:prstGeom>
          <a:solidFill>
            <a:srgbClr val="FFFF00"/>
          </a:solidFill>
        </p:spPr>
      </p:pic>
    </p:spTree>
    <p:extLst>
      <p:ext uri="{BB962C8B-B14F-4D97-AF65-F5344CB8AC3E}">
        <p14:creationId xmlns:p14="http://schemas.microsoft.com/office/powerpoint/2010/main" val="13941942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39997" y="2589814"/>
            <a:ext cx="8746305" cy="132343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r>
              <a:rPr lang="en-GB" sz="8000" b="1" dirty="0">
                <a:solidFill>
                  <a:srgbClr val="001BA0"/>
                </a:solidFill>
                <a:effectLst/>
                <a:latin typeface="Ink Free" panose="03080402000500000000" pitchFamily="66" charset="0"/>
              </a:rPr>
              <a:t>What is </a:t>
            </a:r>
            <a:r>
              <a:rPr lang="en-GB" sz="8000" b="1" dirty="0" err="1">
                <a:solidFill>
                  <a:srgbClr val="001BA0"/>
                </a:solidFill>
                <a:effectLst/>
                <a:latin typeface="Ink Free" panose="03080402000500000000" pitchFamily="66" charset="0"/>
              </a:rPr>
              <a:t>vexillology</a:t>
            </a:r>
            <a:r>
              <a:rPr lang="en-GB" sz="8000" b="1" dirty="0">
                <a:solidFill>
                  <a:srgbClr val="001BA0"/>
                </a:solidFill>
                <a:effectLst/>
                <a:latin typeface="Ink Free" panose="03080402000500000000" pitchFamily="66" charset="0"/>
              </a:rPr>
              <a:t> ?</a:t>
            </a:r>
            <a:endParaRPr lang="en-GB" sz="8000" b="1" dirty="0">
              <a:latin typeface="Ink Free" panose="030804020005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6715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90664" y="1779687"/>
            <a:ext cx="1047052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b="1" dirty="0">
                <a:latin typeface="Ink Free" panose="03080402000500000000" pitchFamily="66" charset="0"/>
              </a:rPr>
              <a:t>T</a:t>
            </a:r>
            <a:r>
              <a:rPr lang="en-GB" sz="3600" b="1" dirty="0">
                <a:effectLst/>
                <a:latin typeface="Ink Free" panose="03080402000500000000" pitchFamily="66" charset="0"/>
              </a:rPr>
              <a:t>he study of the history, symbolism and usage of </a:t>
            </a:r>
            <a:r>
              <a:rPr lang="en-GB" sz="3600" b="1" dirty="0">
                <a:effectLst/>
                <a:latin typeface="Ink Free" panose="03080402000500000000" pitchFamily="66" charset="0"/>
                <a:hlinkClick r:id="rId2" tooltip="Flag"/>
              </a:rPr>
              <a:t>flags</a:t>
            </a:r>
            <a:r>
              <a:rPr lang="en-GB" sz="3600" b="1" dirty="0">
                <a:effectLst/>
                <a:latin typeface="Ink Free" panose="03080402000500000000" pitchFamily="66" charset="0"/>
              </a:rPr>
              <a:t> or any interest in flags in general.</a:t>
            </a:r>
            <a:endParaRPr lang="en-GB" sz="3600" b="1" baseline="30000" dirty="0">
              <a:latin typeface="Ink Free" panose="03080402000500000000" pitchFamily="66" charset="0"/>
            </a:endParaRPr>
          </a:p>
          <a:p>
            <a:r>
              <a:rPr lang="en-GB" sz="3600" b="1" dirty="0">
                <a:effectLst/>
                <a:latin typeface="Ink Free" panose="03080402000500000000" pitchFamily="66" charset="0"/>
              </a:rPr>
              <a:t>The word comes from the Latin word </a:t>
            </a:r>
            <a:r>
              <a:rPr lang="en-GB" sz="3600" b="1" i="1" dirty="0" err="1">
                <a:effectLst/>
                <a:latin typeface="Ink Free" panose="03080402000500000000" pitchFamily="66" charset="0"/>
                <a:hlinkClick r:id="rId3" tooltip="Vexillum"/>
              </a:rPr>
              <a:t>vexillum</a:t>
            </a:r>
            <a:r>
              <a:rPr lang="en-GB" sz="3600" b="1" dirty="0">
                <a:effectLst/>
                <a:latin typeface="Ink Free" panose="03080402000500000000" pitchFamily="66" charset="0"/>
              </a:rPr>
              <a:t> (“a flag") and the Greek word </a:t>
            </a:r>
            <a:r>
              <a:rPr lang="en-GB" sz="3600" b="1" i="1" dirty="0">
                <a:effectLst/>
                <a:latin typeface="Ink Free" panose="03080402000500000000" pitchFamily="66" charset="0"/>
                <a:hlinkClick r:id="rId4" tooltip="-logy"/>
              </a:rPr>
              <a:t>-logia</a:t>
            </a:r>
            <a:r>
              <a:rPr lang="en-GB" sz="3600" b="1" dirty="0">
                <a:effectLst/>
                <a:latin typeface="Ink Free" panose="03080402000500000000" pitchFamily="66" charset="0"/>
              </a:rPr>
              <a:t> (“to study").</a:t>
            </a:r>
            <a:endParaRPr lang="en-GB" sz="3600" b="1" baseline="30000" dirty="0">
              <a:latin typeface="Ink Free" panose="03080402000500000000" pitchFamily="66" charset="0"/>
            </a:endParaRPr>
          </a:p>
          <a:p>
            <a:r>
              <a:rPr lang="en-GB" sz="3600" dirty="0">
                <a:effectLst/>
                <a:latin typeface="Comic Sans MS" panose="030F0702030302020204" pitchFamily="66" charset="0"/>
              </a:rPr>
              <a:t> </a:t>
            </a:r>
          </a:p>
          <a:p>
            <a:r>
              <a:rPr lang="en-GB" sz="3600" b="1" dirty="0">
                <a:effectLst/>
                <a:latin typeface="Ink Free" panose="03080402000500000000" pitchFamily="66" charset="0"/>
              </a:rPr>
              <a:t>A person who studies flags is a </a:t>
            </a:r>
            <a:r>
              <a:rPr lang="en-GB" sz="3600" b="1" dirty="0" err="1">
                <a:solidFill>
                  <a:schemeClr val="accent1">
                    <a:lumMod val="75000"/>
                  </a:schemeClr>
                </a:solidFill>
                <a:effectLst/>
                <a:latin typeface="Ink Free" panose="03080402000500000000" pitchFamily="66" charset="0"/>
              </a:rPr>
              <a:t>vexillologist</a:t>
            </a:r>
            <a:r>
              <a:rPr lang="en-GB" sz="3600" b="1" dirty="0">
                <a:effectLst/>
                <a:latin typeface="Ink Free" panose="03080402000500000000" pitchFamily="66" charset="0"/>
              </a:rPr>
              <a:t>, a person who designs flags is a </a:t>
            </a:r>
            <a:r>
              <a:rPr lang="en-GB" sz="3600" b="1" dirty="0" err="1">
                <a:solidFill>
                  <a:schemeClr val="accent1">
                    <a:lumMod val="75000"/>
                  </a:schemeClr>
                </a:solidFill>
                <a:effectLst/>
                <a:latin typeface="Ink Free" panose="03080402000500000000" pitchFamily="66" charset="0"/>
              </a:rPr>
              <a:t>vexillographer</a:t>
            </a:r>
            <a:r>
              <a:rPr lang="en-GB" sz="3600" b="1" dirty="0">
                <a:effectLst/>
                <a:latin typeface="Ink Free" panose="03080402000500000000" pitchFamily="66" charset="0"/>
              </a:rPr>
              <a:t>, and the art of flag-designing is called </a:t>
            </a:r>
            <a:r>
              <a:rPr lang="en-GB" sz="3600" b="1" dirty="0" err="1">
                <a:effectLst/>
                <a:latin typeface="Ink Free" panose="03080402000500000000" pitchFamily="66" charset="0"/>
                <a:hlinkClick r:id="rId5"/>
              </a:rPr>
              <a:t>vexillography</a:t>
            </a:r>
            <a:endParaRPr lang="en-GB" sz="3600" b="1" dirty="0">
              <a:effectLst/>
              <a:latin typeface="Ink Free" panose="03080402000500000000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44577" y="374754"/>
            <a:ext cx="63558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b="1" dirty="0">
                <a:latin typeface="Ink Free" panose="03080402000500000000" pitchFamily="66" charset="0"/>
              </a:rPr>
              <a:t>It is …..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45545" y="148511"/>
            <a:ext cx="2204257" cy="1528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537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72735" y="1404594"/>
            <a:ext cx="11067332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8000" b="1" dirty="0">
                <a:latin typeface="Ink Free" panose="03080402000500000000" pitchFamily="66" charset="0"/>
              </a:rPr>
              <a:t>T</a:t>
            </a:r>
            <a:r>
              <a:rPr lang="en-GB" sz="8000" b="1" dirty="0">
                <a:effectLst/>
                <a:latin typeface="Ink Free" panose="03080402000500000000" pitchFamily="66" charset="0"/>
              </a:rPr>
              <a:t>oday, you are all going to be </a:t>
            </a:r>
            <a:r>
              <a:rPr lang="en-GB" sz="8000" b="1" dirty="0" err="1">
                <a:solidFill>
                  <a:schemeClr val="accent1">
                    <a:lumMod val="75000"/>
                  </a:schemeClr>
                </a:solidFill>
                <a:effectLst/>
                <a:latin typeface="Ink Free" panose="03080402000500000000" pitchFamily="66" charset="0"/>
              </a:rPr>
              <a:t>vexillographers</a:t>
            </a:r>
            <a:r>
              <a:rPr lang="en-GB" sz="8000" b="1" dirty="0">
                <a:effectLst/>
                <a:latin typeface="Ink Free" panose="03080402000500000000" pitchFamily="66" charset="0"/>
              </a:rPr>
              <a:t> and do some </a:t>
            </a:r>
            <a:r>
              <a:rPr lang="en-GB" sz="8000" b="1" dirty="0" err="1">
                <a:solidFill>
                  <a:schemeClr val="accent1">
                    <a:lumMod val="75000"/>
                  </a:schemeClr>
                </a:solidFill>
                <a:effectLst/>
                <a:latin typeface="Ink Free" panose="03080402000500000000" pitchFamily="66" charset="0"/>
              </a:rPr>
              <a:t>vexillography</a:t>
            </a:r>
            <a:r>
              <a:rPr lang="en-GB" sz="8000" b="1" dirty="0">
                <a:solidFill>
                  <a:schemeClr val="accent1">
                    <a:lumMod val="75000"/>
                  </a:schemeClr>
                </a:solidFill>
                <a:effectLst/>
                <a:latin typeface="Ink Free" panose="03080402000500000000" pitchFamily="66" charset="0"/>
              </a:rPr>
              <a:t>  !</a:t>
            </a:r>
          </a:p>
          <a:p>
            <a:r>
              <a:rPr lang="en-GB" sz="8000" b="1" dirty="0">
                <a:effectLst/>
                <a:latin typeface="Comic Sans MS" panose="030F0702030302020204" pitchFamily="66" charset="0"/>
              </a:rPr>
              <a:t> </a:t>
            </a:r>
            <a:endParaRPr lang="en-GB" sz="8000" dirty="0">
              <a:effectLst/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330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74642" y="2547765"/>
            <a:ext cx="5061396" cy="230832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4800" b="1" dirty="0" err="1">
                <a:latin typeface="Ink Free" panose="03080402000500000000" pitchFamily="66" charset="0"/>
              </a:rPr>
              <a:t>So..lets</a:t>
            </a:r>
            <a:r>
              <a:rPr lang="en-GB" sz="4800" b="1" dirty="0">
                <a:latin typeface="Ink Free" panose="03080402000500000000" pitchFamily="66" charset="0"/>
              </a:rPr>
              <a:t> see how good your flag knowledge is ?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097" y="445393"/>
            <a:ext cx="2693831" cy="155083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9752" y="445392"/>
            <a:ext cx="2575774" cy="155083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5966" y="4703795"/>
            <a:ext cx="2406203" cy="154546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7097" y="4703795"/>
            <a:ext cx="2397618" cy="154546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7831" y="5286562"/>
            <a:ext cx="2446986" cy="124302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081" y="2671298"/>
            <a:ext cx="2459862" cy="160448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17831" y="537151"/>
            <a:ext cx="2775397" cy="136731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512935" y="2547765"/>
            <a:ext cx="2612264" cy="1604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9773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81" y="198621"/>
            <a:ext cx="2693831" cy="155083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76141" y="1869486"/>
            <a:ext cx="1526146" cy="369332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b="1" dirty="0">
                <a:latin typeface="Ink Free" panose="03080402000500000000" pitchFamily="66" charset="0"/>
              </a:rPr>
              <a:t>Afghanistan</a:t>
            </a:r>
            <a:r>
              <a:rPr lang="en-GB" dirty="0">
                <a:latin typeface="Comic Sans MS" panose="030F0702030302020204" pitchFamily="66" charset="0"/>
              </a:rPr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6389" y="318655"/>
            <a:ext cx="2575774" cy="155083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456092" y="1993913"/>
            <a:ext cx="1416673" cy="369332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b="1" dirty="0">
                <a:latin typeface="Ink Free" panose="03080402000500000000" pitchFamily="66" charset="0"/>
              </a:rPr>
              <a:t> Australia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7749" y="2580745"/>
            <a:ext cx="2562898" cy="174280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524244" y="4472511"/>
            <a:ext cx="1120461" cy="369332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b="1" dirty="0">
                <a:latin typeface="Ink Free" panose="03080402000500000000" pitchFamily="66" charset="0"/>
              </a:rPr>
              <a:t>Belgium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76937" y="4768905"/>
            <a:ext cx="2397618" cy="154546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073499" y="6373392"/>
            <a:ext cx="1403798" cy="369332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b="1" dirty="0">
                <a:latin typeface="Ink Free" panose="03080402000500000000" pitchFamily="66" charset="0"/>
              </a:rPr>
              <a:t>Argentina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3007" y="318655"/>
            <a:ext cx="2659488" cy="161401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8751193" y="2019878"/>
            <a:ext cx="1075387" cy="369332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b="1" dirty="0">
                <a:latin typeface="Ink Free" panose="03080402000500000000" pitchFamily="66" charset="0"/>
              </a:rPr>
              <a:t>Canada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80" y="2580745"/>
            <a:ext cx="2693831" cy="1604487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95454" y="4292402"/>
            <a:ext cx="1107588" cy="369332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b="1" dirty="0">
                <a:latin typeface="Ink Free" panose="03080402000500000000" pitchFamily="66" charset="0"/>
              </a:rPr>
              <a:t>Iceland</a:t>
            </a:r>
            <a:r>
              <a:rPr lang="en-GB" dirty="0">
                <a:latin typeface="Comic Sans MS" panose="030F0702030302020204" pitchFamily="66" charset="0"/>
              </a:rPr>
              <a:t> 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823917" y="2753265"/>
            <a:ext cx="2775397" cy="1367312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8937939" y="4306918"/>
            <a:ext cx="888642" cy="369332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b="1" dirty="0">
                <a:latin typeface="Ink Free" panose="03080402000500000000" pitchFamily="66" charset="0"/>
              </a:rPr>
              <a:t>Italy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94395" y="4768905"/>
            <a:ext cx="2612264" cy="1604487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6841903" y="6445871"/>
            <a:ext cx="1490728" cy="369332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b="1" dirty="0">
                <a:latin typeface="Ink Free" panose="03080402000500000000" pitchFamily="66" charset="0"/>
              </a:rPr>
              <a:t>Switzerland</a:t>
            </a:r>
          </a:p>
        </p:txBody>
      </p:sp>
    </p:spTree>
    <p:extLst>
      <p:ext uri="{BB962C8B-B14F-4D97-AF65-F5344CB8AC3E}">
        <p14:creationId xmlns:p14="http://schemas.microsoft.com/office/powerpoint/2010/main" val="453087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8" grpId="0" animBg="1"/>
      <p:bldP spid="10" grpId="0" animBg="1"/>
      <p:bldP spid="12" grpId="0" animBg="1"/>
      <p:bldP spid="14" grpId="0" animBg="1"/>
      <p:bldP spid="16" grpId="0" animBg="1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90068" y="187931"/>
            <a:ext cx="5422715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4000" b="1" dirty="0">
                <a:latin typeface="Ink Free" panose="03080402000500000000" pitchFamily="66" charset="0"/>
              </a:rPr>
              <a:t>Your Transition Task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29687" y="1046068"/>
            <a:ext cx="93363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latin typeface="Ink Free" panose="03080402000500000000" pitchFamily="66" charset="0"/>
              </a:rPr>
              <a:t>Today I would like you to draw a flag which represents (or symbolises) you.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26641" y="2692932"/>
            <a:ext cx="733237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latin typeface="Ink Free" panose="03080402000500000000" pitchFamily="66" charset="0"/>
              </a:rPr>
              <a:t>Your design should include some objects that symbolise who you are or what you find enjoyable or important and which will tell me something about you.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4058" y="4528825"/>
            <a:ext cx="2457450" cy="219075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337720" y="5248637"/>
            <a:ext cx="25442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latin typeface="Ink Free" panose="03080402000500000000" pitchFamily="66" charset="0"/>
              </a:rPr>
              <a:t>If you like music…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48942" y="1609363"/>
            <a:ext cx="1813371" cy="158141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776356" y="3259723"/>
            <a:ext cx="31180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latin typeface="Ink Free" panose="03080402000500000000" pitchFamily="66" charset="0"/>
              </a:rPr>
              <a:t>If you like football ….</a:t>
            </a:r>
          </a:p>
        </p:txBody>
      </p:sp>
    </p:spTree>
    <p:extLst>
      <p:ext uri="{BB962C8B-B14F-4D97-AF65-F5344CB8AC3E}">
        <p14:creationId xmlns:p14="http://schemas.microsoft.com/office/powerpoint/2010/main" val="2066517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4597" y="414384"/>
            <a:ext cx="1182280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>
                <a:latin typeface="Ink Free" panose="03080402000500000000" pitchFamily="66" charset="0"/>
              </a:rPr>
              <a:t>I would like you to add your name to your flag (in a particular place) so that by the end of this task, you will also have made a name plate for bringing with you to my class in August!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C9DBC1C-ED94-4B7C-83CE-23032A75A0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6397" y="4360293"/>
            <a:ext cx="1808513" cy="2243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014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2012" y="445395"/>
            <a:ext cx="8128000" cy="6096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2379" y="90816"/>
            <a:ext cx="3296992" cy="280076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4400" b="1" dirty="0">
                <a:latin typeface="Ink Free" panose="03080402000500000000" pitchFamily="66" charset="0"/>
              </a:rPr>
              <a:t>Resources you might need for this task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E231009-A5EA-4418-814F-4CD7D62F268B}"/>
              </a:ext>
            </a:extLst>
          </p:cNvPr>
          <p:cNvSpPr txBox="1"/>
          <p:nvPr/>
        </p:nvSpPr>
        <p:spPr>
          <a:xfrm>
            <a:off x="162379" y="3137804"/>
            <a:ext cx="3296992" cy="347787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4400" b="1" dirty="0">
                <a:latin typeface="Ink Free" panose="03080402000500000000" pitchFamily="66" charset="0"/>
              </a:rPr>
              <a:t>The paper will be made into your flag name plate </a:t>
            </a:r>
          </a:p>
        </p:txBody>
      </p:sp>
    </p:spTree>
    <p:extLst>
      <p:ext uri="{BB962C8B-B14F-4D97-AF65-F5344CB8AC3E}">
        <p14:creationId xmlns:p14="http://schemas.microsoft.com/office/powerpoint/2010/main" val="3433432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</TotalTime>
  <Words>300</Words>
  <Application>Microsoft Office PowerPoint</Application>
  <PresentationFormat>Widescreen</PresentationFormat>
  <Paragraphs>34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Comic Sans MS</vt:lpstr>
      <vt:lpstr>Ink Free</vt:lpstr>
      <vt:lpstr>Office Theme</vt:lpstr>
      <vt:lpstr>            Welcome to the     Geography Department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North Ayrshire Council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the     Geography Department</dc:title>
  <dc:creator>Lynn Davidson</dc:creator>
  <cp:lastModifiedBy>Lynn Davidson</cp:lastModifiedBy>
  <cp:revision>33</cp:revision>
  <dcterms:created xsi:type="dcterms:W3CDTF">2018-08-17T15:41:24Z</dcterms:created>
  <dcterms:modified xsi:type="dcterms:W3CDTF">2020-05-22T16:15:50Z</dcterms:modified>
</cp:coreProperties>
</file>