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6" r:id="rId4"/>
    <p:sldId id="258" r:id="rId5"/>
    <p:sldId id="259" r:id="rId6"/>
    <p:sldId id="260" r:id="rId7"/>
    <p:sldId id="261" r:id="rId8"/>
    <p:sldId id="262" r:id="rId9"/>
    <p:sldId id="263" r:id="rId10"/>
    <p:sldId id="270" r:id="rId11"/>
    <p:sldId id="269" r:id="rId12"/>
    <p:sldId id="264" r:id="rId13"/>
    <p:sldId id="271" r:id="rId14"/>
    <p:sldId id="267" r:id="rId15"/>
    <p:sldId id="268" r:id="rId1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2D85"/>
    <a:srgbClr val="FF66CC"/>
    <a:srgbClr val="BB86D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482" y="-180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845C7-52FE-4DCC-85A7-656EF18363B1}" type="datetimeFigureOut">
              <a:rPr lang="en-GB" smtClean="0"/>
              <a:t>22/05/2020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22AAA-8F39-4F38-AA4B-53DFE0430DA5}" type="slidenum">
              <a:rPr lang="en-GB" smtClean="0"/>
              <a:t>‹#›</a:t>
            </a:fld>
            <a:endParaRPr lang="en-GB"/>
          </a:p>
        </p:txBody>
      </p:sp>
    </p:spTree>
    <p:extLst>
      <p:ext uri="{BB962C8B-B14F-4D97-AF65-F5344CB8AC3E}">
        <p14:creationId xmlns:p14="http://schemas.microsoft.com/office/powerpoint/2010/main" val="177907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D9E960-D85C-49F3-A48B-F6FC9D519151}" type="datetime1">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849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A0B92-F3BD-4322-B0FE-4A7039C2D470}" type="datetime1">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217377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F17FF-0F06-4B87-B639-25F7AE228393}" type="datetime1">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312355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DB0A2A-0A4D-4C11-9A99-2AC0A387AE2C}" type="datetime1">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174647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546BB0-AC74-4DF3-8A1D-3E228BB7731C}" type="datetime1">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86584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333D2B-D191-4DFE-8F5A-72751FBC4220}" type="datetime1">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79183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72DD96-158A-48B3-BCC5-18495A3697B1}" type="datetime1">
              <a:rPr lang="en-GB" smtClean="0"/>
              <a:t>22/05/2020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7610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09FB17-00E2-4BDD-B989-2551144FB03C}" type="datetime1">
              <a:rPr lang="en-GB" smtClean="0"/>
              <a:t>22/05/2020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42407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A2733-525B-4CF0-BC7D-B026351E7A43}" type="datetime1">
              <a:rPr lang="en-GB" smtClean="0"/>
              <a:t>22/05/2020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211577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2050F8A-730B-49EC-AC91-A0A6B73BF48A}" type="datetime1">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238949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BA40E5F-53F4-4E5E-98E0-6483ADF2BA3A}" type="datetime1">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a:p>
        </p:txBody>
      </p:sp>
    </p:spTree>
    <p:extLst>
      <p:ext uri="{BB962C8B-B14F-4D97-AF65-F5344CB8AC3E}">
        <p14:creationId xmlns:p14="http://schemas.microsoft.com/office/powerpoint/2010/main" val="411150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DBCD9CF-7F42-4E37-A952-D281D7FE8582}" type="datetime1">
              <a:rPr lang="en-GB" smtClean="0"/>
              <a:t>22/05/2020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B05C915-F183-4ABC-983A-BE78641662D2}" type="slidenum">
              <a:rPr lang="en-GB" smtClean="0"/>
              <a:t>‹#›</a:t>
            </a:fld>
            <a:endParaRPr lang="en-GB"/>
          </a:p>
        </p:txBody>
      </p:sp>
    </p:spTree>
    <p:extLst>
      <p:ext uri="{BB962C8B-B14F-4D97-AF65-F5344CB8AC3E}">
        <p14:creationId xmlns:p14="http://schemas.microsoft.com/office/powerpoint/2010/main" val="102040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18" Type="http://schemas.openxmlformats.org/officeDocument/2006/relationships/image" Target="../media/image27.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17" Type="http://schemas.openxmlformats.org/officeDocument/2006/relationships/image" Target="../media/image26.png"/><Relationship Id="rId2" Type="http://schemas.openxmlformats.org/officeDocument/2006/relationships/image" Target="../media/image12.png"/><Relationship Id="rId16"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png"/></Relationships>
</file>

<file path=ppt/slides/_rels/slide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png"/><Relationship Id="rId2" Type="http://schemas.openxmlformats.org/officeDocument/2006/relationships/image" Target="../media/image29.png"/><Relationship Id="rId16"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5" Type="http://schemas.openxmlformats.org/officeDocument/2006/relationships/image" Target="../media/image42.pn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png"/><Relationship Id="rId14"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700"/>
            <a:ext cx="6858000" cy="584775"/>
          </a:xfrm>
          <a:prstGeom prst="rect">
            <a:avLst/>
          </a:prstGeom>
          <a:noFill/>
        </p:spPr>
        <p:txBody>
          <a:bodyPr wrap="square" rtlCol="0">
            <a:spAutoFit/>
          </a:bodyPr>
          <a:lstStyle/>
          <a:p>
            <a:pPr algn="ctr"/>
            <a:r>
              <a:rPr lang="en-GB" sz="3200" b="1" dirty="0" err="1">
                <a:latin typeface="Century Gothic" panose="020B0502020202020204" pitchFamily="34" charset="0"/>
              </a:rPr>
              <a:t>Garnock</a:t>
            </a:r>
            <a:r>
              <a:rPr lang="en-GB" sz="3200" b="1" dirty="0">
                <a:latin typeface="Century Gothic" panose="020B0502020202020204" pitchFamily="34" charset="0"/>
              </a:rPr>
              <a:t> Community Campus</a:t>
            </a:r>
          </a:p>
        </p:txBody>
      </p:sp>
      <p:pic>
        <p:nvPicPr>
          <p:cNvPr id="5" name="Picture 4"/>
          <p:cNvPicPr>
            <a:picLocks noChangeAspect="1"/>
          </p:cNvPicPr>
          <p:nvPr/>
        </p:nvPicPr>
        <p:blipFill>
          <a:blip r:embed="rId2"/>
          <a:stretch>
            <a:fillRect/>
          </a:stretch>
        </p:blipFill>
        <p:spPr>
          <a:xfrm>
            <a:off x="185737" y="612475"/>
            <a:ext cx="6486525" cy="760154"/>
          </a:xfrm>
          <a:prstGeom prst="rect">
            <a:avLst/>
          </a:prstGeom>
        </p:spPr>
      </p:pic>
      <p:sp>
        <p:nvSpPr>
          <p:cNvPr id="11" name="TextBox 10"/>
          <p:cNvSpPr txBox="1"/>
          <p:nvPr/>
        </p:nvSpPr>
        <p:spPr>
          <a:xfrm>
            <a:off x="185737" y="1486552"/>
            <a:ext cx="2930687" cy="4708981"/>
          </a:xfrm>
          <a:prstGeom prst="rect">
            <a:avLst/>
          </a:prstGeom>
          <a:noFill/>
          <a:ln w="38100">
            <a:solidFill>
              <a:srgbClr val="682D85"/>
            </a:solidFill>
          </a:ln>
        </p:spPr>
        <p:txBody>
          <a:bodyPr wrap="square" rtlCol="0">
            <a:spAutoFit/>
          </a:bodyPr>
          <a:lstStyle/>
          <a:p>
            <a:pPr algn="ctr"/>
            <a:r>
              <a:rPr lang="en-GB" sz="2000" dirty="0">
                <a:latin typeface="Century Gothic" panose="020B0502020202020204" pitchFamily="34" charset="0"/>
              </a:rPr>
              <a:t>Moving from Primary to Secondary School is an exciting, but sometimes scary time! A new building, new rules, new teachers, new routines and new friends are just some of the changes you will experience but this booklet will help you get used to some of the routines and features of your new school!</a:t>
            </a:r>
          </a:p>
        </p:txBody>
      </p:sp>
      <p:sp>
        <p:nvSpPr>
          <p:cNvPr id="2" name="Rectangle 1"/>
          <p:cNvSpPr/>
          <p:nvPr/>
        </p:nvSpPr>
        <p:spPr>
          <a:xfrm>
            <a:off x="147729" y="6356792"/>
            <a:ext cx="6524531" cy="339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a:latin typeface="Century Gothic" panose="020B0502020202020204" pitchFamily="34" charset="0"/>
              </a:rPr>
              <a:t>School logo</a:t>
            </a:r>
          </a:p>
        </p:txBody>
      </p:sp>
      <p:sp>
        <p:nvSpPr>
          <p:cNvPr id="9" name="Rectangle 8"/>
          <p:cNvSpPr/>
          <p:nvPr/>
        </p:nvSpPr>
        <p:spPr>
          <a:xfrm>
            <a:off x="3267264" y="3676261"/>
            <a:ext cx="3404997" cy="2519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Century Gothic" panose="020B0502020202020204" pitchFamily="34" charset="0"/>
              </a:rPr>
              <a:t>Use the </a:t>
            </a:r>
            <a:r>
              <a:rPr lang="en-GB" sz="1600" b="1" dirty="0" err="1">
                <a:latin typeface="Century Gothic" panose="020B0502020202020204" pitchFamily="34" charset="0"/>
              </a:rPr>
              <a:t>powerpoint</a:t>
            </a:r>
            <a:r>
              <a:rPr lang="en-GB" sz="1600" b="1" dirty="0">
                <a:latin typeface="Century Gothic" panose="020B0502020202020204" pitchFamily="34" charset="0"/>
              </a:rPr>
              <a:t> to help you complete this booklet.  Some of the tasks give you important information about starting secondary school – other </a:t>
            </a:r>
            <a:r>
              <a:rPr lang="en-GB" sz="1600" b="1">
                <a:latin typeface="Century Gothic" panose="020B0502020202020204" pitchFamily="34" charset="0"/>
              </a:rPr>
              <a:t>are just for fun!</a:t>
            </a:r>
            <a:endParaRPr lang="en-GB" sz="1600" b="1" dirty="0">
              <a:latin typeface="Century Gothic" panose="020B0502020202020204" pitchFamily="34" charset="0"/>
            </a:endParaRPr>
          </a:p>
        </p:txBody>
      </p:sp>
      <p:sp>
        <p:nvSpPr>
          <p:cNvPr id="10" name="Rectangle 9"/>
          <p:cNvSpPr/>
          <p:nvPr/>
        </p:nvSpPr>
        <p:spPr>
          <a:xfrm>
            <a:off x="3267263" y="1499681"/>
            <a:ext cx="3404997" cy="2049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a:latin typeface="Century Gothic" panose="020B0502020202020204" pitchFamily="34" charset="0"/>
              </a:rPr>
              <a:t>School image</a:t>
            </a:r>
          </a:p>
        </p:txBody>
      </p:sp>
      <p:pic>
        <p:nvPicPr>
          <p:cNvPr id="8" name="Picture 7">
            <a:extLst>
              <a:ext uri="{FF2B5EF4-FFF2-40B4-BE49-F238E27FC236}">
                <a16:creationId xmlns:a16="http://schemas.microsoft.com/office/drawing/2014/main" id="{78A39BEB-8F14-46D9-A948-4B19340847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7262" y="1514221"/>
            <a:ext cx="3404998" cy="2034987"/>
          </a:xfrm>
          <a:prstGeom prst="rect">
            <a:avLst/>
          </a:prstGeom>
        </p:spPr>
      </p:pic>
      <p:pic>
        <p:nvPicPr>
          <p:cNvPr id="12" name="Picture 11">
            <a:extLst>
              <a:ext uri="{FF2B5EF4-FFF2-40B4-BE49-F238E27FC236}">
                <a16:creationId xmlns:a16="http://schemas.microsoft.com/office/drawing/2014/main" id="{01A3DB85-7824-498B-B618-E0F1BA7DAE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737" y="6374443"/>
            <a:ext cx="6372149" cy="3382262"/>
          </a:xfrm>
          <a:prstGeom prst="rect">
            <a:avLst/>
          </a:prstGeom>
        </p:spPr>
      </p:pic>
      <p:sp>
        <p:nvSpPr>
          <p:cNvPr id="3" name="Slide Number Placeholder 2">
            <a:extLst>
              <a:ext uri="{FF2B5EF4-FFF2-40B4-BE49-F238E27FC236}">
                <a16:creationId xmlns:a16="http://schemas.microsoft.com/office/drawing/2014/main" id="{5C1AC5A8-7CBB-4654-8639-42AFB55473FB}"/>
              </a:ext>
            </a:extLst>
          </p:cNvPr>
          <p:cNvSpPr>
            <a:spLocks noGrp="1"/>
          </p:cNvSpPr>
          <p:nvPr>
            <p:ph type="sldNum" sz="quarter" idx="12"/>
          </p:nvPr>
        </p:nvSpPr>
        <p:spPr/>
        <p:txBody>
          <a:bodyPr/>
          <a:lstStyle/>
          <a:p>
            <a:fld id="{4B05C915-F183-4ABC-983A-BE78641662D2}" type="slidenum">
              <a:rPr lang="en-GB" smtClean="0"/>
              <a:t>1</a:t>
            </a:fld>
            <a:endParaRPr lang="en-GB"/>
          </a:p>
        </p:txBody>
      </p:sp>
    </p:spTree>
    <p:extLst>
      <p:ext uri="{BB962C8B-B14F-4D97-AF65-F5344CB8AC3E}">
        <p14:creationId xmlns:p14="http://schemas.microsoft.com/office/powerpoint/2010/main" val="1325802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75876"/>
            <a:ext cx="6858000" cy="513244"/>
          </a:xfrm>
          <a:prstGeom prst="rect">
            <a:avLst/>
          </a:prstGeom>
        </p:spPr>
      </p:pic>
      <p:pic>
        <p:nvPicPr>
          <p:cNvPr id="5" name="Picture 4"/>
          <p:cNvPicPr>
            <a:picLocks noChangeAspect="1"/>
          </p:cNvPicPr>
          <p:nvPr/>
        </p:nvPicPr>
        <p:blipFill>
          <a:blip r:embed="rId3"/>
          <a:stretch>
            <a:fillRect/>
          </a:stretch>
        </p:blipFill>
        <p:spPr>
          <a:xfrm>
            <a:off x="1389267" y="1641409"/>
            <a:ext cx="3980564" cy="5150608"/>
          </a:xfrm>
          <a:prstGeom prst="rect">
            <a:avLst/>
          </a:prstGeom>
        </p:spPr>
      </p:pic>
      <p:sp>
        <p:nvSpPr>
          <p:cNvPr id="6" name="TextBox 5"/>
          <p:cNvSpPr txBox="1"/>
          <p:nvPr/>
        </p:nvSpPr>
        <p:spPr>
          <a:xfrm>
            <a:off x="0" y="7720786"/>
            <a:ext cx="6858000" cy="2185214"/>
          </a:xfrm>
          <a:prstGeom prst="rect">
            <a:avLst/>
          </a:prstGeom>
          <a:noFill/>
        </p:spPr>
        <p:txBody>
          <a:bodyPr wrap="square" rtlCol="0">
            <a:spAutoFit/>
          </a:bodyPr>
          <a:lstStyle/>
          <a:p>
            <a:r>
              <a:rPr lang="en-GB" sz="1200" dirty="0">
                <a:latin typeface="Century Gothic" panose="020B0502020202020204" pitchFamily="34" charset="0"/>
              </a:rPr>
              <a:t>Why is wearing the correct school uniform important?</a:t>
            </a:r>
          </a:p>
          <a:p>
            <a:pPr>
              <a:lnSpc>
                <a:spcPct val="150000"/>
              </a:lnSpc>
            </a:pPr>
            <a:r>
              <a:rPr lang="en-GB" sz="1600" dirty="0">
                <a:latin typeface="Century Gothic" panose="020B0502020202020204" pitchFamily="34" charset="0"/>
              </a:rPr>
              <a:t>…………………………………………………………………………………………………………………………………………………………………………………………………………………………………………………………………………………………………………………………………………………………………………………………………………………………………………</a:t>
            </a:r>
          </a:p>
        </p:txBody>
      </p:sp>
      <p:sp>
        <p:nvSpPr>
          <p:cNvPr id="7" name="Rectangle 6"/>
          <p:cNvSpPr/>
          <p:nvPr/>
        </p:nvSpPr>
        <p:spPr>
          <a:xfrm>
            <a:off x="76200" y="569172"/>
            <a:ext cx="6705600" cy="769441"/>
          </a:xfrm>
          <a:prstGeom prst="rect">
            <a:avLst/>
          </a:prstGeom>
        </p:spPr>
        <p:txBody>
          <a:bodyPr wrap="square">
            <a:spAutoFit/>
          </a:bodyPr>
          <a:lstStyle/>
          <a:p>
            <a:r>
              <a:rPr lang="en-GB" sz="1100" dirty="0">
                <a:latin typeface="Century Gothic" panose="020B0502020202020204" pitchFamily="34" charset="0"/>
              </a:rPr>
              <a:t>One of the different things about moving to secondary school is the change in what you will wear. At </a:t>
            </a:r>
            <a:r>
              <a:rPr lang="en-GB" sz="1100" dirty="0" err="1">
                <a:latin typeface="Century Gothic" panose="020B0502020202020204" pitchFamily="34" charset="0"/>
              </a:rPr>
              <a:t>Garnock</a:t>
            </a:r>
            <a:r>
              <a:rPr lang="en-GB" sz="1100" dirty="0">
                <a:latin typeface="Century Gothic" panose="020B0502020202020204" pitchFamily="34" charset="0"/>
              </a:rPr>
              <a:t> Community Campus, we pride ourselves in looking smart and professional at all times. Use the school website or the information booklet to draw and label the school uniform you will wear onto the Lego figure</a:t>
            </a:r>
          </a:p>
        </p:txBody>
      </p:sp>
      <p:sp>
        <p:nvSpPr>
          <p:cNvPr id="2" name="Slide Number Placeholder 1">
            <a:extLst>
              <a:ext uri="{FF2B5EF4-FFF2-40B4-BE49-F238E27FC236}">
                <a16:creationId xmlns:a16="http://schemas.microsoft.com/office/drawing/2014/main" id="{10982BDA-91AD-4B20-AA9C-55A536071066}"/>
              </a:ext>
            </a:extLst>
          </p:cNvPr>
          <p:cNvSpPr>
            <a:spLocks noGrp="1"/>
          </p:cNvSpPr>
          <p:nvPr>
            <p:ph type="sldNum" sz="quarter" idx="12"/>
          </p:nvPr>
        </p:nvSpPr>
        <p:spPr/>
        <p:txBody>
          <a:bodyPr/>
          <a:lstStyle/>
          <a:p>
            <a:fld id="{4B05C915-F183-4ABC-983A-BE78641662D2}" type="slidenum">
              <a:rPr lang="en-GB" smtClean="0"/>
              <a:t>10</a:t>
            </a:fld>
            <a:endParaRPr lang="en-GB"/>
          </a:p>
        </p:txBody>
      </p:sp>
    </p:spTree>
    <p:extLst>
      <p:ext uri="{BB962C8B-B14F-4D97-AF65-F5344CB8AC3E}">
        <p14:creationId xmlns:p14="http://schemas.microsoft.com/office/powerpoint/2010/main" val="64113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6250" y="0"/>
            <a:ext cx="5905500" cy="523875"/>
          </a:xfrm>
          <a:prstGeom prst="rect">
            <a:avLst/>
          </a:prstGeom>
        </p:spPr>
      </p:pic>
      <p:sp>
        <p:nvSpPr>
          <p:cNvPr id="7" name="Rectangle 6"/>
          <p:cNvSpPr/>
          <p:nvPr/>
        </p:nvSpPr>
        <p:spPr>
          <a:xfrm>
            <a:off x="76200" y="1383910"/>
            <a:ext cx="6705600" cy="836969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6200" y="569172"/>
            <a:ext cx="6705600" cy="769441"/>
          </a:xfrm>
          <a:prstGeom prst="rect">
            <a:avLst/>
          </a:prstGeom>
        </p:spPr>
        <p:txBody>
          <a:bodyPr wrap="square">
            <a:spAutoFit/>
          </a:bodyPr>
          <a:lstStyle/>
          <a:p>
            <a:r>
              <a:rPr lang="en-GB" sz="1100" dirty="0">
                <a:latin typeface="Century Gothic" panose="020B0502020202020204" pitchFamily="34" charset="0"/>
              </a:rPr>
              <a:t>Getting to </a:t>
            </a:r>
            <a:r>
              <a:rPr lang="en-GB" sz="1100" dirty="0" err="1">
                <a:latin typeface="Century Gothic" panose="020B0502020202020204" pitchFamily="34" charset="0"/>
              </a:rPr>
              <a:t>Garnock</a:t>
            </a:r>
            <a:r>
              <a:rPr lang="en-GB" sz="1100" dirty="0">
                <a:latin typeface="Century Gothic" panose="020B0502020202020204" pitchFamily="34" charset="0"/>
              </a:rPr>
              <a:t> Community Campus safely is just as important as being there. In the box below, draw the route you are going to take to school (whether that’s walking, cycling, driving or by bus). Identify spots where there could be hazards (e.g. busy roads) and explain how you will manage this safely!</a:t>
            </a:r>
          </a:p>
        </p:txBody>
      </p:sp>
      <p:sp>
        <p:nvSpPr>
          <p:cNvPr id="2" name="Slide Number Placeholder 1">
            <a:extLst>
              <a:ext uri="{FF2B5EF4-FFF2-40B4-BE49-F238E27FC236}">
                <a16:creationId xmlns:a16="http://schemas.microsoft.com/office/drawing/2014/main" id="{AD5DAAD1-5E7C-4DFD-95CA-16AE0B7E2FB7}"/>
              </a:ext>
            </a:extLst>
          </p:cNvPr>
          <p:cNvSpPr>
            <a:spLocks noGrp="1"/>
          </p:cNvSpPr>
          <p:nvPr>
            <p:ph type="sldNum" sz="quarter" idx="12"/>
          </p:nvPr>
        </p:nvSpPr>
        <p:spPr/>
        <p:txBody>
          <a:bodyPr/>
          <a:lstStyle/>
          <a:p>
            <a:fld id="{4B05C915-F183-4ABC-983A-BE78641662D2}" type="slidenum">
              <a:rPr lang="en-GB" smtClean="0"/>
              <a:t>11</a:t>
            </a:fld>
            <a:endParaRPr lang="en-GB"/>
          </a:p>
        </p:txBody>
      </p:sp>
    </p:spTree>
    <p:extLst>
      <p:ext uri="{BB962C8B-B14F-4D97-AF65-F5344CB8AC3E}">
        <p14:creationId xmlns:p14="http://schemas.microsoft.com/office/powerpoint/2010/main" val="1560432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rot="446781">
            <a:off x="5053262" y="1627539"/>
            <a:ext cx="1454331" cy="1144103"/>
            <a:chOff x="39642" y="683623"/>
            <a:chExt cx="1454331" cy="1144103"/>
          </a:xfrm>
        </p:grpSpPr>
        <p:pic>
          <p:nvPicPr>
            <p:cNvPr id="5" name="Picture 203" descr="Image result for heart">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873" y="683623"/>
              <a:ext cx="991870" cy="114410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9642" y="683623"/>
              <a:ext cx="1454331" cy="707886"/>
            </a:xfrm>
            <a:prstGeom prst="rect">
              <a:avLst/>
            </a:prstGeom>
            <a:noFill/>
          </p:spPr>
          <p:txBody>
            <a:bodyPr wrap="square" rtlCol="0">
              <a:spAutoFit/>
            </a:bodyPr>
            <a:lstStyle/>
            <a:p>
              <a:pPr algn="ctr"/>
              <a:r>
                <a:rPr lang="en-GB" sz="4000" b="1" dirty="0">
                  <a:solidFill>
                    <a:srgbClr val="00B0F0"/>
                  </a:solidFill>
                  <a:effectLst>
                    <a:outerShdw blurRad="38100" dist="38100" dir="2700000" algn="tl">
                      <a:srgbClr val="000000">
                        <a:alpha val="43137"/>
                      </a:srgbClr>
                    </a:outerShdw>
                  </a:effectLst>
                  <a:latin typeface="Century Gothic" panose="020B0502020202020204" pitchFamily="34" charset="0"/>
                </a:rPr>
                <a:t>PPR</a:t>
              </a:r>
              <a:endParaRPr lang="en-GB" sz="4000" b="1" dirty="0">
                <a:solidFill>
                  <a:srgbClr val="FF66CC"/>
                </a:solidFill>
                <a:effectLst>
                  <a:outerShdw blurRad="38100" dist="38100" dir="2700000" algn="tl">
                    <a:srgbClr val="000000">
                      <a:alpha val="43137"/>
                    </a:srgbClr>
                  </a:outerShdw>
                </a:effectLst>
                <a:latin typeface="Century Gothic" panose="020B0502020202020204" pitchFamily="34" charset="0"/>
              </a:endParaRPr>
            </a:p>
          </p:txBody>
        </p:sp>
      </p:grpSp>
      <p:sp>
        <p:nvSpPr>
          <p:cNvPr id="8" name="TextBox 7"/>
          <p:cNvSpPr txBox="1"/>
          <p:nvPr/>
        </p:nvSpPr>
        <p:spPr>
          <a:xfrm>
            <a:off x="76200" y="1737927"/>
            <a:ext cx="5431399" cy="1200329"/>
          </a:xfrm>
          <a:prstGeom prst="rect">
            <a:avLst/>
          </a:prstGeom>
          <a:noFill/>
        </p:spPr>
        <p:txBody>
          <a:bodyPr wrap="square" rtlCol="0">
            <a:spAutoFit/>
          </a:bodyPr>
          <a:lstStyle/>
          <a:p>
            <a:r>
              <a:rPr lang="en-GB" b="1" dirty="0">
                <a:solidFill>
                  <a:srgbClr val="BB86D6"/>
                </a:solidFill>
                <a:latin typeface="Century Gothic" panose="020B0502020202020204" pitchFamily="34" charset="0"/>
              </a:rPr>
              <a:t>Punctual &amp; Prepared</a:t>
            </a:r>
          </a:p>
          <a:p>
            <a:r>
              <a:rPr lang="en-GB" b="1" dirty="0">
                <a:solidFill>
                  <a:srgbClr val="FF66CC"/>
                </a:solidFill>
                <a:latin typeface="Century Gothic" panose="020B0502020202020204" pitchFamily="34" charset="0"/>
              </a:rPr>
              <a:t>Respectful &amp; Responsible</a:t>
            </a:r>
          </a:p>
          <a:p>
            <a:endParaRPr lang="en-GB" b="1" dirty="0">
              <a:solidFill>
                <a:srgbClr val="FF66CC"/>
              </a:solidFill>
              <a:latin typeface="Century Gothic" panose="020B0502020202020204" pitchFamily="34" charset="0"/>
            </a:endParaRPr>
          </a:p>
          <a:p>
            <a:r>
              <a:rPr lang="en-GB" b="1" dirty="0">
                <a:latin typeface="Century Gothic" panose="020B0502020202020204" pitchFamily="34" charset="0"/>
              </a:rPr>
              <a:t>Do you have any other ideas to add? </a:t>
            </a:r>
          </a:p>
        </p:txBody>
      </p:sp>
      <p:sp>
        <p:nvSpPr>
          <p:cNvPr id="9" name="Rectangle 8"/>
          <p:cNvSpPr/>
          <p:nvPr/>
        </p:nvSpPr>
        <p:spPr>
          <a:xfrm>
            <a:off x="76200" y="569172"/>
            <a:ext cx="6705600" cy="1107996"/>
          </a:xfrm>
          <a:prstGeom prst="rect">
            <a:avLst/>
          </a:prstGeom>
        </p:spPr>
        <p:txBody>
          <a:bodyPr wrap="square">
            <a:spAutoFit/>
          </a:bodyPr>
          <a:lstStyle/>
          <a:p>
            <a:r>
              <a:rPr lang="en-GB" sz="1100" dirty="0">
                <a:latin typeface="Century Gothic" panose="020B0502020202020204" pitchFamily="34" charset="0"/>
              </a:rPr>
              <a:t>Our Promoting Positive Relationships Policy applies to the way we choose to conduct ourselves, the way that we behave towards other people, and the way that we behave in our lessons.</a:t>
            </a:r>
          </a:p>
          <a:p>
            <a:r>
              <a:rPr lang="en-GB" sz="1100" dirty="0">
                <a:latin typeface="Century Gothic" panose="020B0502020202020204" pitchFamily="34" charset="0"/>
              </a:rPr>
              <a:t>They are expectations, because we are expected to behave in this way; it is not a choice.</a:t>
            </a:r>
          </a:p>
          <a:p>
            <a:r>
              <a:rPr lang="en-GB" sz="1100" dirty="0">
                <a:latin typeface="Century Gothic" panose="020B0502020202020204" pitchFamily="34" charset="0"/>
              </a:rPr>
              <a:t>The expectation that we have is that we all behave in a way that means that we are calm, collected and respectful towards one another, and that we arrive for our lessons on time and prepared.</a:t>
            </a:r>
          </a:p>
        </p:txBody>
      </p:sp>
      <p:sp>
        <p:nvSpPr>
          <p:cNvPr id="11" name="TextBox 10"/>
          <p:cNvSpPr txBox="1"/>
          <p:nvPr/>
        </p:nvSpPr>
        <p:spPr>
          <a:xfrm rot="341312">
            <a:off x="285749" y="3463800"/>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Turning up on time to lessons</a:t>
            </a:r>
          </a:p>
        </p:txBody>
      </p:sp>
      <p:sp>
        <p:nvSpPr>
          <p:cNvPr id="12" name="TextBox 11"/>
          <p:cNvSpPr txBox="1"/>
          <p:nvPr/>
        </p:nvSpPr>
        <p:spPr>
          <a:xfrm rot="21417030">
            <a:off x="285748" y="4221422"/>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Wearing the correct uniform</a:t>
            </a:r>
          </a:p>
        </p:txBody>
      </p:sp>
      <p:sp>
        <p:nvSpPr>
          <p:cNvPr id="14" name="TextBox 13"/>
          <p:cNvSpPr txBox="1"/>
          <p:nvPr/>
        </p:nvSpPr>
        <p:spPr>
          <a:xfrm rot="341312">
            <a:off x="278559" y="4979044"/>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Saying good morning to people as you pass</a:t>
            </a:r>
          </a:p>
        </p:txBody>
      </p:sp>
      <p:sp>
        <p:nvSpPr>
          <p:cNvPr id="15" name="TextBox 14"/>
          <p:cNvSpPr txBox="1"/>
          <p:nvPr/>
        </p:nvSpPr>
        <p:spPr>
          <a:xfrm rot="21417030">
            <a:off x="278558" y="5736666"/>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Having a pen, pencil and ruler in lesson</a:t>
            </a:r>
          </a:p>
        </p:txBody>
      </p:sp>
      <p:sp>
        <p:nvSpPr>
          <p:cNvPr id="16" name="TextBox 15"/>
          <p:cNvSpPr txBox="1"/>
          <p:nvPr/>
        </p:nvSpPr>
        <p:spPr>
          <a:xfrm rot="341312">
            <a:off x="271366" y="6636988"/>
            <a:ext cx="1943100" cy="276999"/>
          </a:xfrm>
          <a:prstGeom prst="rect">
            <a:avLst/>
          </a:prstGeom>
          <a:noFill/>
          <a:ln>
            <a:solidFill>
              <a:srgbClr val="682D85"/>
            </a:solidFill>
          </a:ln>
        </p:spPr>
        <p:txBody>
          <a:bodyPr wrap="square" rtlCol="0">
            <a:spAutoFit/>
          </a:bodyPr>
          <a:lstStyle/>
          <a:p>
            <a:pPr algn="ctr"/>
            <a:endParaRPr lang="en-GB" sz="1200" dirty="0">
              <a:latin typeface="Century Gothic" panose="020B0502020202020204" pitchFamily="34" charset="0"/>
            </a:endParaRPr>
          </a:p>
        </p:txBody>
      </p:sp>
      <p:sp>
        <p:nvSpPr>
          <p:cNvPr id="17" name="TextBox 16"/>
          <p:cNvSpPr txBox="1"/>
          <p:nvPr/>
        </p:nvSpPr>
        <p:spPr>
          <a:xfrm rot="21417030">
            <a:off x="271365" y="7302277"/>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Staying calm if something goes wrong</a:t>
            </a:r>
          </a:p>
        </p:txBody>
      </p:sp>
      <p:sp>
        <p:nvSpPr>
          <p:cNvPr id="18" name="TextBox 17"/>
          <p:cNvSpPr txBox="1"/>
          <p:nvPr/>
        </p:nvSpPr>
        <p:spPr>
          <a:xfrm rot="341312">
            <a:off x="264176" y="8059899"/>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Apologising if you have done something hurtful</a:t>
            </a:r>
          </a:p>
        </p:txBody>
      </p:sp>
      <p:sp>
        <p:nvSpPr>
          <p:cNvPr id="19" name="TextBox 18"/>
          <p:cNvSpPr txBox="1"/>
          <p:nvPr/>
        </p:nvSpPr>
        <p:spPr>
          <a:xfrm rot="21417030">
            <a:off x="264175" y="8817521"/>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Remembering your homework </a:t>
            </a:r>
          </a:p>
        </p:txBody>
      </p:sp>
      <p:sp>
        <p:nvSpPr>
          <p:cNvPr id="20" name="TextBox 19"/>
          <p:cNvSpPr txBox="1"/>
          <p:nvPr/>
        </p:nvSpPr>
        <p:spPr>
          <a:xfrm rot="341312">
            <a:off x="2468051" y="3463801"/>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Working successfully as part of a team</a:t>
            </a:r>
          </a:p>
        </p:txBody>
      </p:sp>
      <p:sp>
        <p:nvSpPr>
          <p:cNvPr id="21" name="TextBox 20"/>
          <p:cNvSpPr txBox="1"/>
          <p:nvPr/>
        </p:nvSpPr>
        <p:spPr>
          <a:xfrm rot="21417030">
            <a:off x="2468050" y="4313756"/>
            <a:ext cx="1943100" cy="276999"/>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Contributing to lessons </a:t>
            </a:r>
          </a:p>
        </p:txBody>
      </p:sp>
      <p:sp>
        <p:nvSpPr>
          <p:cNvPr id="22" name="TextBox 21"/>
          <p:cNvSpPr txBox="1"/>
          <p:nvPr/>
        </p:nvSpPr>
        <p:spPr>
          <a:xfrm rot="341312">
            <a:off x="2460861" y="5071378"/>
            <a:ext cx="1943100" cy="276999"/>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Supporting others </a:t>
            </a:r>
          </a:p>
        </p:txBody>
      </p:sp>
      <p:sp>
        <p:nvSpPr>
          <p:cNvPr id="23" name="TextBox 22"/>
          <p:cNvSpPr txBox="1"/>
          <p:nvPr/>
        </p:nvSpPr>
        <p:spPr>
          <a:xfrm rot="21417030">
            <a:off x="2460860" y="5736667"/>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Consistent punctuality over the whole year</a:t>
            </a:r>
          </a:p>
        </p:txBody>
      </p:sp>
      <p:sp>
        <p:nvSpPr>
          <p:cNvPr id="24" name="TextBox 23"/>
          <p:cNvSpPr txBox="1"/>
          <p:nvPr/>
        </p:nvSpPr>
        <p:spPr>
          <a:xfrm rot="341312">
            <a:off x="2453668" y="6544656"/>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Acting as a positive role model</a:t>
            </a:r>
          </a:p>
        </p:txBody>
      </p:sp>
      <p:sp>
        <p:nvSpPr>
          <p:cNvPr id="25" name="TextBox 24"/>
          <p:cNvSpPr txBox="1"/>
          <p:nvPr/>
        </p:nvSpPr>
        <p:spPr>
          <a:xfrm rot="21417030">
            <a:off x="2453667" y="7302278"/>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Being respectful to other staff and students </a:t>
            </a:r>
          </a:p>
        </p:txBody>
      </p:sp>
      <p:sp>
        <p:nvSpPr>
          <p:cNvPr id="26" name="TextBox 25"/>
          <p:cNvSpPr txBox="1"/>
          <p:nvPr/>
        </p:nvSpPr>
        <p:spPr>
          <a:xfrm rot="341312">
            <a:off x="2446478" y="8152233"/>
            <a:ext cx="1943100" cy="276999"/>
          </a:xfrm>
          <a:prstGeom prst="rect">
            <a:avLst/>
          </a:prstGeom>
          <a:noFill/>
          <a:ln>
            <a:solidFill>
              <a:srgbClr val="682D85"/>
            </a:solidFill>
          </a:ln>
        </p:spPr>
        <p:txBody>
          <a:bodyPr wrap="square" rtlCol="0">
            <a:spAutoFit/>
          </a:bodyPr>
          <a:lstStyle/>
          <a:p>
            <a:pPr algn="ctr"/>
            <a:endParaRPr lang="en-GB" sz="1200" dirty="0">
              <a:latin typeface="Century Gothic" panose="020B0502020202020204" pitchFamily="34" charset="0"/>
            </a:endParaRPr>
          </a:p>
        </p:txBody>
      </p:sp>
      <p:sp>
        <p:nvSpPr>
          <p:cNvPr id="27" name="TextBox 26"/>
          <p:cNvSpPr txBox="1"/>
          <p:nvPr/>
        </p:nvSpPr>
        <p:spPr>
          <a:xfrm rot="21417030">
            <a:off x="2446477" y="8817522"/>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Giving someone a compliment</a:t>
            </a:r>
          </a:p>
        </p:txBody>
      </p:sp>
      <p:sp>
        <p:nvSpPr>
          <p:cNvPr id="28" name="TextBox 27"/>
          <p:cNvSpPr txBox="1"/>
          <p:nvPr/>
        </p:nvSpPr>
        <p:spPr>
          <a:xfrm rot="341312">
            <a:off x="4614401" y="3463800"/>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Being respectful of other peoples beliefs</a:t>
            </a:r>
          </a:p>
        </p:txBody>
      </p:sp>
      <p:sp>
        <p:nvSpPr>
          <p:cNvPr id="29" name="TextBox 28"/>
          <p:cNvSpPr txBox="1"/>
          <p:nvPr/>
        </p:nvSpPr>
        <p:spPr>
          <a:xfrm rot="21417030">
            <a:off x="4614400" y="4221422"/>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High level of respect shown to all </a:t>
            </a:r>
          </a:p>
        </p:txBody>
      </p:sp>
      <p:sp>
        <p:nvSpPr>
          <p:cNvPr id="30" name="TextBox 29"/>
          <p:cNvSpPr txBox="1"/>
          <p:nvPr/>
        </p:nvSpPr>
        <p:spPr>
          <a:xfrm rot="341312">
            <a:off x="4607211" y="5071377"/>
            <a:ext cx="1943100" cy="276999"/>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Holding the door open </a:t>
            </a:r>
          </a:p>
        </p:txBody>
      </p:sp>
      <p:sp>
        <p:nvSpPr>
          <p:cNvPr id="31" name="TextBox 30"/>
          <p:cNvSpPr txBox="1"/>
          <p:nvPr/>
        </p:nvSpPr>
        <p:spPr>
          <a:xfrm rot="21417030">
            <a:off x="4607210" y="5736666"/>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Helping with younger pupils</a:t>
            </a:r>
          </a:p>
        </p:txBody>
      </p:sp>
      <p:sp>
        <p:nvSpPr>
          <p:cNvPr id="32" name="TextBox 31"/>
          <p:cNvSpPr txBox="1"/>
          <p:nvPr/>
        </p:nvSpPr>
        <p:spPr>
          <a:xfrm rot="341312">
            <a:off x="4600018" y="6544655"/>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Going above and beyond with your work</a:t>
            </a:r>
          </a:p>
        </p:txBody>
      </p:sp>
      <p:sp>
        <p:nvSpPr>
          <p:cNvPr id="33" name="TextBox 32"/>
          <p:cNvSpPr txBox="1"/>
          <p:nvPr/>
        </p:nvSpPr>
        <p:spPr>
          <a:xfrm rot="21417030">
            <a:off x="4600017" y="7302277"/>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Sitting with someone who is alone at lunch</a:t>
            </a:r>
          </a:p>
        </p:txBody>
      </p:sp>
      <p:sp>
        <p:nvSpPr>
          <p:cNvPr id="34" name="TextBox 33"/>
          <p:cNvSpPr txBox="1"/>
          <p:nvPr/>
        </p:nvSpPr>
        <p:spPr>
          <a:xfrm rot="341312">
            <a:off x="4592828" y="8059899"/>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Discussing issues with a teacher </a:t>
            </a:r>
          </a:p>
        </p:txBody>
      </p:sp>
      <p:sp>
        <p:nvSpPr>
          <p:cNvPr id="35" name="TextBox 34"/>
          <p:cNvSpPr txBox="1"/>
          <p:nvPr/>
        </p:nvSpPr>
        <p:spPr>
          <a:xfrm rot="21417030">
            <a:off x="4592827" y="8817521"/>
            <a:ext cx="1943100" cy="461665"/>
          </a:xfrm>
          <a:prstGeom prst="rect">
            <a:avLst/>
          </a:prstGeom>
          <a:noFill/>
          <a:ln>
            <a:solidFill>
              <a:srgbClr val="682D85"/>
            </a:solidFill>
          </a:ln>
        </p:spPr>
        <p:txBody>
          <a:bodyPr wrap="square" rtlCol="0">
            <a:spAutoFit/>
          </a:bodyPr>
          <a:lstStyle/>
          <a:p>
            <a:pPr algn="ctr"/>
            <a:r>
              <a:rPr lang="en-GB" sz="1200" dirty="0">
                <a:latin typeface="Century Gothic" panose="020B0502020202020204" pitchFamily="34" charset="0"/>
              </a:rPr>
              <a:t>Asking for help when needed </a:t>
            </a:r>
          </a:p>
        </p:txBody>
      </p:sp>
      <p:sp>
        <p:nvSpPr>
          <p:cNvPr id="2" name="TextBox 1">
            <a:extLst>
              <a:ext uri="{FF2B5EF4-FFF2-40B4-BE49-F238E27FC236}">
                <a16:creationId xmlns:a16="http://schemas.microsoft.com/office/drawing/2014/main" id="{A64E84FB-494F-4B88-8986-CD94D8AE129C}"/>
              </a:ext>
            </a:extLst>
          </p:cNvPr>
          <p:cNvSpPr txBox="1"/>
          <p:nvPr/>
        </p:nvSpPr>
        <p:spPr>
          <a:xfrm>
            <a:off x="703281" y="169461"/>
            <a:ext cx="6329516" cy="369332"/>
          </a:xfrm>
          <a:prstGeom prst="rect">
            <a:avLst/>
          </a:prstGeom>
          <a:noFill/>
        </p:spPr>
        <p:txBody>
          <a:bodyPr wrap="square" rtlCol="0">
            <a:spAutoFit/>
          </a:bodyPr>
          <a:lstStyle/>
          <a:p>
            <a:r>
              <a:rPr lang="en-GB" dirty="0">
                <a:latin typeface="Modern Love Grunge" panose="020B0604020202020204" pitchFamily="82" charset="0"/>
              </a:rPr>
              <a:t>Promoting Positive Relationships</a:t>
            </a:r>
          </a:p>
        </p:txBody>
      </p:sp>
      <p:sp>
        <p:nvSpPr>
          <p:cNvPr id="3" name="Slide Number Placeholder 2">
            <a:extLst>
              <a:ext uri="{FF2B5EF4-FFF2-40B4-BE49-F238E27FC236}">
                <a16:creationId xmlns:a16="http://schemas.microsoft.com/office/drawing/2014/main" id="{FD6F4391-FF34-4E9B-8E54-6213469A1F4A}"/>
              </a:ext>
            </a:extLst>
          </p:cNvPr>
          <p:cNvSpPr>
            <a:spLocks noGrp="1"/>
          </p:cNvSpPr>
          <p:nvPr>
            <p:ph type="sldNum" sz="quarter" idx="12"/>
          </p:nvPr>
        </p:nvSpPr>
        <p:spPr/>
        <p:txBody>
          <a:bodyPr/>
          <a:lstStyle/>
          <a:p>
            <a:fld id="{4B05C915-F183-4ABC-983A-BE78641662D2}" type="slidenum">
              <a:rPr lang="en-GB" smtClean="0"/>
              <a:t>12</a:t>
            </a:fld>
            <a:endParaRPr lang="en-GB"/>
          </a:p>
        </p:txBody>
      </p:sp>
    </p:spTree>
    <p:extLst>
      <p:ext uri="{BB962C8B-B14F-4D97-AF65-F5344CB8AC3E}">
        <p14:creationId xmlns:p14="http://schemas.microsoft.com/office/powerpoint/2010/main" val="224702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71C7D-4877-4230-BA92-54779DC061BE}"/>
              </a:ext>
            </a:extLst>
          </p:cNvPr>
          <p:cNvSpPr>
            <a:spLocks noGrp="1"/>
          </p:cNvSpPr>
          <p:nvPr>
            <p:ph type="title"/>
          </p:nvPr>
        </p:nvSpPr>
        <p:spPr>
          <a:xfrm>
            <a:off x="471488" y="609599"/>
            <a:ext cx="5915025" cy="1074821"/>
          </a:xfrm>
        </p:spPr>
        <p:txBody>
          <a:bodyPr/>
          <a:lstStyle/>
          <a:p>
            <a:pPr algn="ctr"/>
            <a:r>
              <a:rPr lang="en-GB" dirty="0">
                <a:latin typeface="Modern Love Grunge" panose="020B0604020202020204" pitchFamily="82" charset="0"/>
              </a:rPr>
              <a:t>School Values</a:t>
            </a:r>
            <a:br>
              <a:rPr lang="en-GB" dirty="0">
                <a:latin typeface="Modern Love Grunge" panose="020B0604020202020204" pitchFamily="82" charset="0"/>
              </a:rPr>
            </a:br>
            <a:endParaRPr lang="en-GB" dirty="0"/>
          </a:p>
        </p:txBody>
      </p:sp>
      <p:sp>
        <p:nvSpPr>
          <p:cNvPr id="3" name="Content Placeholder 2">
            <a:extLst>
              <a:ext uri="{FF2B5EF4-FFF2-40B4-BE49-F238E27FC236}">
                <a16:creationId xmlns:a16="http://schemas.microsoft.com/office/drawing/2014/main" id="{92D1B477-BE6B-4388-9F6B-1B22F001EA40}"/>
              </a:ext>
            </a:extLst>
          </p:cNvPr>
          <p:cNvSpPr>
            <a:spLocks noGrp="1"/>
          </p:cNvSpPr>
          <p:nvPr>
            <p:ph idx="1"/>
          </p:nvPr>
        </p:nvSpPr>
        <p:spPr>
          <a:xfrm>
            <a:off x="471488" y="1684420"/>
            <a:ext cx="5915025" cy="7237860"/>
          </a:xfrm>
        </p:spPr>
        <p:txBody>
          <a:bodyPr/>
          <a:lstStyle/>
          <a:p>
            <a:pPr marL="0" indent="0">
              <a:buNone/>
            </a:pPr>
            <a:r>
              <a:rPr lang="en-GB" dirty="0"/>
              <a:t>In </a:t>
            </a:r>
            <a:r>
              <a:rPr lang="en-GB" dirty="0" err="1"/>
              <a:t>Garnock</a:t>
            </a:r>
            <a:r>
              <a:rPr lang="en-GB" dirty="0"/>
              <a:t> Community Campus, we have six values.  These are: Creativity, Determination, Respect, Responsibility, Teamwork and Achievement.</a:t>
            </a:r>
          </a:p>
          <a:p>
            <a:pPr marL="0" indent="0">
              <a:buNone/>
            </a:pPr>
            <a:r>
              <a:rPr lang="en-GB" dirty="0"/>
              <a:t>In the boxes below, write or draw an example of what you think you do, or could do, to demonstrate these values.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7" name="Table 7">
            <a:extLst>
              <a:ext uri="{FF2B5EF4-FFF2-40B4-BE49-F238E27FC236}">
                <a16:creationId xmlns:a16="http://schemas.microsoft.com/office/drawing/2014/main" id="{8ECE9F28-DFC1-4A93-87EC-01BF54A56379}"/>
              </a:ext>
            </a:extLst>
          </p:cNvPr>
          <p:cNvGraphicFramePr>
            <a:graphicFrameLocks noGrp="1"/>
          </p:cNvGraphicFramePr>
          <p:nvPr>
            <p:extLst>
              <p:ext uri="{D42A27DB-BD31-4B8C-83A1-F6EECF244321}">
                <p14:modId xmlns:p14="http://schemas.microsoft.com/office/powerpoint/2010/main" val="2359555705"/>
              </p:ext>
            </p:extLst>
          </p:nvPr>
        </p:nvGraphicFramePr>
        <p:xfrm>
          <a:off x="1143000" y="3875660"/>
          <a:ext cx="4572000" cy="4563579"/>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9700769"/>
                    </a:ext>
                  </a:extLst>
                </a:gridCol>
                <a:gridCol w="2286000">
                  <a:extLst>
                    <a:ext uri="{9D8B030D-6E8A-4147-A177-3AD203B41FA5}">
                      <a16:colId xmlns:a16="http://schemas.microsoft.com/office/drawing/2014/main" val="839303230"/>
                    </a:ext>
                  </a:extLst>
                </a:gridCol>
              </a:tblGrid>
              <a:tr h="1431758">
                <a:tc>
                  <a:txBody>
                    <a:bodyPr/>
                    <a:lstStyle/>
                    <a:p>
                      <a:r>
                        <a:rPr lang="en-GB" dirty="0" err="1"/>
                        <a:t>DeCCC</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765182"/>
                  </a:ext>
                </a:extLst>
              </a:tr>
              <a:tr h="1331495">
                <a:tc>
                  <a:txBody>
                    <a:bodyPr/>
                    <a:lstStyle/>
                    <a:p>
                      <a:endParaRPr lang="en-GB" dirty="0"/>
                    </a:p>
                    <a:p>
                      <a:endParaRPr lang="en-GB" dirty="0"/>
                    </a:p>
                    <a:p>
                      <a:endParaRPr lang="en-GB" dirty="0"/>
                    </a:p>
                    <a:p>
                      <a:endParaRPr lang="en-GB" dirty="0"/>
                    </a:p>
                    <a:p>
                      <a:endParaRPr lang="en-GB" dirty="0"/>
                    </a:p>
                    <a:p>
                      <a:endParaRPr lang="en-GB"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1601350"/>
                  </a:ext>
                </a:extLst>
              </a:tr>
              <a:tr h="1600201">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858247"/>
                  </a:ext>
                </a:extLst>
              </a:tr>
            </a:tbl>
          </a:graphicData>
        </a:graphic>
      </p:graphicFrame>
      <p:sp>
        <p:nvSpPr>
          <p:cNvPr id="4" name="Slide Number Placeholder 3">
            <a:extLst>
              <a:ext uri="{FF2B5EF4-FFF2-40B4-BE49-F238E27FC236}">
                <a16:creationId xmlns:a16="http://schemas.microsoft.com/office/drawing/2014/main" id="{85610507-973E-4E00-B8C5-92C581B7D31E}"/>
              </a:ext>
            </a:extLst>
          </p:cNvPr>
          <p:cNvSpPr>
            <a:spLocks noGrp="1"/>
          </p:cNvSpPr>
          <p:nvPr>
            <p:ph type="sldNum" sz="quarter" idx="12"/>
          </p:nvPr>
        </p:nvSpPr>
        <p:spPr/>
        <p:txBody>
          <a:bodyPr/>
          <a:lstStyle/>
          <a:p>
            <a:fld id="{4B05C915-F183-4ABC-983A-BE78641662D2}" type="slidenum">
              <a:rPr lang="en-GB" smtClean="0"/>
              <a:t>13</a:t>
            </a:fld>
            <a:endParaRPr lang="en-GB"/>
          </a:p>
        </p:txBody>
      </p:sp>
    </p:spTree>
    <p:extLst>
      <p:ext uri="{BB962C8B-B14F-4D97-AF65-F5344CB8AC3E}">
        <p14:creationId xmlns:p14="http://schemas.microsoft.com/office/powerpoint/2010/main" val="1309784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6212" y="51510"/>
            <a:ext cx="6505575" cy="561975"/>
          </a:xfrm>
          <a:prstGeom prst="rect">
            <a:avLst/>
          </a:prstGeom>
        </p:spPr>
      </p:pic>
      <p:pic>
        <p:nvPicPr>
          <p:cNvPr id="7170" name="Picture 2" descr="Colorful Cartoon Soccer Gate. Sport Theme Vector Illustration ..."/>
          <p:cNvPicPr>
            <a:picLocks noChangeAspect="1" noChangeArrowheads="1"/>
          </p:cNvPicPr>
          <p:nvPr/>
        </p:nvPicPr>
        <p:blipFill rotWithShape="1">
          <a:blip r:embed="rId3">
            <a:extLst>
              <a:ext uri="{28A0092B-C50C-407E-A947-70E740481C1C}">
                <a14:useLocalDpi xmlns:a14="http://schemas.microsoft.com/office/drawing/2010/main" val="0"/>
              </a:ext>
            </a:extLst>
          </a:blip>
          <a:srcRect l="3051" t="21451" r="3410" b="22222"/>
          <a:stretch/>
        </p:blipFill>
        <p:spPr bwMode="auto">
          <a:xfrm>
            <a:off x="88105" y="1082717"/>
            <a:ext cx="6681787" cy="40112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6200" y="569172"/>
            <a:ext cx="6705600" cy="600164"/>
          </a:xfrm>
          <a:prstGeom prst="rect">
            <a:avLst/>
          </a:prstGeom>
        </p:spPr>
        <p:txBody>
          <a:bodyPr wrap="square">
            <a:spAutoFit/>
          </a:bodyPr>
          <a:lstStyle/>
          <a:p>
            <a:pPr algn="ctr"/>
            <a:r>
              <a:rPr lang="en-GB" sz="1100" dirty="0">
                <a:latin typeface="Century Gothic" panose="020B0502020202020204" pitchFamily="34" charset="0"/>
              </a:rPr>
              <a:t>When you go to Secondary School, you will learn a huge number of new skills, and improve skills you have practiced in Primary School. In the goal below, use the list to write in 10 new skills or things you’d like to build on in your years at Secondary School. </a:t>
            </a:r>
          </a:p>
        </p:txBody>
      </p:sp>
      <p:graphicFrame>
        <p:nvGraphicFramePr>
          <p:cNvPr id="5" name="Table 4"/>
          <p:cNvGraphicFramePr>
            <a:graphicFrameLocks noGrp="1"/>
          </p:cNvGraphicFramePr>
          <p:nvPr>
            <p:extLst>
              <p:ext uri="{D42A27DB-BD31-4B8C-83A1-F6EECF244321}">
                <p14:modId xmlns:p14="http://schemas.microsoft.com/office/powerpoint/2010/main" val="2792450225"/>
              </p:ext>
            </p:extLst>
          </p:nvPr>
        </p:nvGraphicFramePr>
        <p:xfrm>
          <a:off x="176211" y="5209672"/>
          <a:ext cx="6505575" cy="4572002"/>
        </p:xfrm>
        <a:graphic>
          <a:graphicData uri="http://schemas.openxmlformats.org/drawingml/2006/table">
            <a:tbl>
              <a:tblPr firstRow="1" bandRow="1">
                <a:tableStyleId>{5C22544A-7EE6-4342-B048-85BDC9FD1C3A}</a:tableStyleId>
              </a:tblPr>
              <a:tblGrid>
                <a:gridCol w="2168525">
                  <a:extLst>
                    <a:ext uri="{9D8B030D-6E8A-4147-A177-3AD203B41FA5}">
                      <a16:colId xmlns:a16="http://schemas.microsoft.com/office/drawing/2014/main" val="20000"/>
                    </a:ext>
                  </a:extLst>
                </a:gridCol>
                <a:gridCol w="2168525">
                  <a:extLst>
                    <a:ext uri="{9D8B030D-6E8A-4147-A177-3AD203B41FA5}">
                      <a16:colId xmlns:a16="http://schemas.microsoft.com/office/drawing/2014/main" val="20001"/>
                    </a:ext>
                  </a:extLst>
                </a:gridCol>
                <a:gridCol w="2168525">
                  <a:extLst>
                    <a:ext uri="{9D8B030D-6E8A-4147-A177-3AD203B41FA5}">
                      <a16:colId xmlns:a16="http://schemas.microsoft.com/office/drawing/2014/main" val="20002"/>
                    </a:ext>
                  </a:extLst>
                </a:gridCol>
              </a:tblGrid>
              <a:tr h="530258">
                <a:tc>
                  <a:txBody>
                    <a:bodyPr/>
                    <a:lstStyle/>
                    <a:p>
                      <a:pPr algn="ctr"/>
                      <a:r>
                        <a:rPr lang="en-GB" sz="1200" b="0" dirty="0">
                          <a:solidFill>
                            <a:schemeClr val="tx1"/>
                          </a:solidFill>
                          <a:latin typeface="Century Gothic" panose="020B0502020202020204" pitchFamily="34" charset="0"/>
                        </a:rPr>
                        <a:t>Be in a school production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Speak</a:t>
                      </a:r>
                      <a:r>
                        <a:rPr lang="en-GB" sz="1200" b="0" baseline="0" dirty="0">
                          <a:solidFill>
                            <a:schemeClr val="tx1"/>
                          </a:solidFill>
                          <a:latin typeface="Century Gothic" panose="020B0502020202020204" pitchFamily="34" charset="0"/>
                        </a:rPr>
                        <a:t> another language</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Represent your school in a national competition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30258">
                <a:tc>
                  <a:txBody>
                    <a:bodyPr/>
                    <a:lstStyle/>
                    <a:p>
                      <a:pPr algn="ctr"/>
                      <a:r>
                        <a:rPr lang="en-GB" sz="1200" b="0" dirty="0">
                          <a:solidFill>
                            <a:schemeClr val="tx1"/>
                          </a:solidFill>
                          <a:latin typeface="Century Gothic" panose="020B0502020202020204" pitchFamily="34" charset="0"/>
                        </a:rPr>
                        <a:t>Learn</a:t>
                      </a:r>
                      <a:r>
                        <a:rPr lang="en-GB" sz="1200" b="0" baseline="0" dirty="0">
                          <a:solidFill>
                            <a:schemeClr val="tx1"/>
                          </a:solidFill>
                          <a:latin typeface="Century Gothic" panose="020B0502020202020204" pitchFamily="34" charset="0"/>
                        </a:rPr>
                        <a:t> to play a musical instrument</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Volunteer in the local community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Travel to another country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30258">
                <a:tc>
                  <a:txBody>
                    <a:bodyPr/>
                    <a:lstStyle/>
                    <a:p>
                      <a:pPr algn="ctr"/>
                      <a:r>
                        <a:rPr lang="en-GB" sz="1200" b="0" dirty="0">
                          <a:solidFill>
                            <a:schemeClr val="tx1"/>
                          </a:solidFill>
                          <a:latin typeface="Century Gothic" panose="020B0502020202020204" pitchFamily="34" charset="0"/>
                        </a:rPr>
                        <a:t>Play for a school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Learn</a:t>
                      </a:r>
                      <a:r>
                        <a:rPr lang="en-GB" sz="1200" b="0" baseline="0" dirty="0">
                          <a:solidFill>
                            <a:schemeClr val="tx1"/>
                          </a:solidFill>
                          <a:latin typeface="Century Gothic" panose="020B0502020202020204" pitchFamily="34" charset="0"/>
                        </a:rPr>
                        <a:t> how to survive in the wild</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Take care</a:t>
                      </a:r>
                      <a:r>
                        <a:rPr lang="en-GB" sz="1200" b="0" baseline="0" dirty="0">
                          <a:solidFill>
                            <a:schemeClr val="tx1"/>
                          </a:solidFill>
                          <a:latin typeface="Century Gothic" panose="020B0502020202020204" pitchFamily="34" charset="0"/>
                        </a:rPr>
                        <a:t> of the school garden</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0258">
                <a:tc>
                  <a:txBody>
                    <a:bodyPr/>
                    <a:lstStyle/>
                    <a:p>
                      <a:pPr algn="ctr"/>
                      <a:r>
                        <a:rPr lang="en-GB" sz="1200" b="0" dirty="0">
                          <a:solidFill>
                            <a:schemeClr val="tx1"/>
                          </a:solidFill>
                          <a:latin typeface="Century Gothic" panose="020B0502020202020204" pitchFamily="34" charset="0"/>
                        </a:rPr>
                        <a:t>Learn how to manage</a:t>
                      </a:r>
                      <a:r>
                        <a:rPr lang="en-GB" sz="1200" b="0" baseline="0" dirty="0">
                          <a:solidFill>
                            <a:schemeClr val="tx1"/>
                          </a:solidFill>
                          <a:latin typeface="Century Gothic" panose="020B0502020202020204" pitchFamily="34" charset="0"/>
                        </a:rPr>
                        <a:t> money</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Taste food from another country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entury Gothic" panose="020B0502020202020204" pitchFamily="34" charset="0"/>
                        </a:rPr>
                        <a:t>Try camping </a:t>
                      </a:r>
                    </a:p>
                    <a:p>
                      <a:pPr algn="ct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30258">
                <a:tc>
                  <a:txBody>
                    <a:bodyPr/>
                    <a:lstStyle/>
                    <a:p>
                      <a:pPr algn="ctr"/>
                      <a:r>
                        <a:rPr lang="en-GB" sz="1200" b="0" dirty="0">
                          <a:solidFill>
                            <a:schemeClr val="tx1"/>
                          </a:solidFill>
                          <a:latin typeface="Century Gothic" panose="020B0502020202020204" pitchFamily="34" charset="0"/>
                        </a:rPr>
                        <a:t>Cook</a:t>
                      </a:r>
                      <a:r>
                        <a:rPr lang="en-GB" sz="1200" b="0" baseline="0" dirty="0">
                          <a:solidFill>
                            <a:schemeClr val="tx1"/>
                          </a:solidFill>
                          <a:latin typeface="Century Gothic" panose="020B0502020202020204" pitchFamily="34" charset="0"/>
                        </a:rPr>
                        <a:t> a new meal from scratch</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Read new books</a:t>
                      </a:r>
                      <a:r>
                        <a:rPr lang="en-GB" sz="1200" b="0" baseline="0" dirty="0">
                          <a:solidFill>
                            <a:schemeClr val="tx1"/>
                          </a:solidFill>
                          <a:latin typeface="Century Gothic" panose="020B0502020202020204" pitchFamily="34" charset="0"/>
                        </a:rPr>
                        <a:t> </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Take</a:t>
                      </a:r>
                      <a:r>
                        <a:rPr lang="en-GB" sz="1200" b="0" baseline="0" dirty="0">
                          <a:solidFill>
                            <a:schemeClr val="tx1"/>
                          </a:solidFill>
                          <a:latin typeface="Century Gothic" panose="020B0502020202020204" pitchFamily="34" charset="0"/>
                        </a:rPr>
                        <a:t> part in a fancy dress day</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0098">
                <a:tc>
                  <a:txBody>
                    <a:bodyPr/>
                    <a:lstStyle/>
                    <a:p>
                      <a:pPr algn="ctr"/>
                      <a:r>
                        <a:rPr lang="en-GB" sz="1200" b="0" dirty="0">
                          <a:solidFill>
                            <a:schemeClr val="tx1"/>
                          </a:solidFill>
                          <a:latin typeface="Century Gothic" panose="020B0502020202020204" pitchFamily="34" charset="0"/>
                        </a:rPr>
                        <a:t>Create a</a:t>
                      </a:r>
                      <a:r>
                        <a:rPr lang="en-GB" sz="1200" b="0" baseline="0" dirty="0">
                          <a:solidFill>
                            <a:schemeClr val="tx1"/>
                          </a:solidFill>
                          <a:latin typeface="Century Gothic" panose="020B0502020202020204" pitchFamily="34" charset="0"/>
                        </a:rPr>
                        <a:t> piece of art</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Raise money for charity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Become</a:t>
                      </a:r>
                      <a:r>
                        <a:rPr lang="en-GB" sz="1200" b="0" baseline="0" dirty="0">
                          <a:solidFill>
                            <a:schemeClr val="tx1"/>
                          </a:solidFill>
                          <a:latin typeface="Century Gothic" panose="020B0502020202020204" pitchFamily="34" charset="0"/>
                        </a:rPr>
                        <a:t> Head Boy or Girl</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30098">
                <a:tc>
                  <a:txBody>
                    <a:bodyPr/>
                    <a:lstStyle/>
                    <a:p>
                      <a:pPr algn="ctr"/>
                      <a:r>
                        <a:rPr lang="en-GB" sz="1200" b="0" dirty="0">
                          <a:solidFill>
                            <a:schemeClr val="tx1"/>
                          </a:solidFill>
                          <a:latin typeface="Century Gothic" panose="020B0502020202020204" pitchFamily="34" charset="0"/>
                        </a:rPr>
                        <a:t>Learn how to read a 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Join</a:t>
                      </a:r>
                      <a:r>
                        <a:rPr lang="en-GB" sz="1200" b="0" baseline="0" dirty="0">
                          <a:solidFill>
                            <a:schemeClr val="tx1"/>
                          </a:solidFill>
                          <a:latin typeface="Century Gothic" panose="020B0502020202020204" pitchFamily="34" charset="0"/>
                        </a:rPr>
                        <a:t> an after school club</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Learn to dance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530258">
                <a:tc>
                  <a:txBody>
                    <a:bodyPr/>
                    <a:lstStyle/>
                    <a:p>
                      <a:pPr algn="ctr"/>
                      <a:r>
                        <a:rPr lang="en-GB" sz="1200" b="0" dirty="0">
                          <a:solidFill>
                            <a:schemeClr val="tx1"/>
                          </a:solidFill>
                          <a:latin typeface="Century Gothic" panose="020B0502020202020204" pitchFamily="34" charset="0"/>
                        </a:rPr>
                        <a:t>Use computers to create your own website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Learn First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Improve</a:t>
                      </a:r>
                      <a:r>
                        <a:rPr lang="en-GB" sz="1200" b="0" baseline="0" dirty="0">
                          <a:solidFill>
                            <a:schemeClr val="tx1"/>
                          </a:solidFill>
                          <a:latin typeface="Century Gothic" panose="020B0502020202020204" pitchFamily="34" charset="0"/>
                        </a:rPr>
                        <a:t> your singing</a:t>
                      </a:r>
                      <a:endParaRPr lang="en-GB" sz="12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530258">
                <a:tc>
                  <a:txBody>
                    <a:bodyPr/>
                    <a:lstStyle/>
                    <a:p>
                      <a:pPr algn="ctr"/>
                      <a:r>
                        <a:rPr lang="en-GB" sz="1200" b="0" dirty="0">
                          <a:solidFill>
                            <a:schemeClr val="tx1"/>
                          </a:solidFill>
                          <a:latin typeface="Century Gothic" panose="020B0502020202020204" pitchFamily="34" charset="0"/>
                        </a:rPr>
                        <a:t>Make new friends from other schools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Work as part of a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dirty="0">
                          <a:solidFill>
                            <a:schemeClr val="tx1"/>
                          </a:solidFill>
                          <a:latin typeface="Century Gothic" panose="020B0502020202020204" pitchFamily="34" charset="0"/>
                        </a:rPr>
                        <a:t>Something 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2" name="Slide Number Placeholder 1">
            <a:extLst>
              <a:ext uri="{FF2B5EF4-FFF2-40B4-BE49-F238E27FC236}">
                <a16:creationId xmlns:a16="http://schemas.microsoft.com/office/drawing/2014/main" id="{CF281C06-7888-4335-A761-15DEBF12BD6A}"/>
              </a:ext>
            </a:extLst>
          </p:cNvPr>
          <p:cNvSpPr>
            <a:spLocks noGrp="1"/>
          </p:cNvSpPr>
          <p:nvPr>
            <p:ph type="sldNum" sz="quarter" idx="12"/>
          </p:nvPr>
        </p:nvSpPr>
        <p:spPr/>
        <p:txBody>
          <a:bodyPr/>
          <a:lstStyle/>
          <a:p>
            <a:fld id="{4B05C915-F183-4ABC-983A-BE78641662D2}" type="slidenum">
              <a:rPr lang="en-GB" smtClean="0"/>
              <a:t>14</a:t>
            </a:fld>
            <a:endParaRPr lang="en-GB"/>
          </a:p>
        </p:txBody>
      </p:sp>
    </p:spTree>
    <p:extLst>
      <p:ext uri="{BB962C8B-B14F-4D97-AF65-F5344CB8AC3E}">
        <p14:creationId xmlns:p14="http://schemas.microsoft.com/office/powerpoint/2010/main" val="770881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52487" y="19160"/>
            <a:ext cx="5153025" cy="476250"/>
          </a:xfrm>
          <a:prstGeom prst="rect">
            <a:avLst/>
          </a:prstGeom>
        </p:spPr>
      </p:pic>
      <p:sp>
        <p:nvSpPr>
          <p:cNvPr id="5" name="Rectangle 4"/>
          <p:cNvSpPr/>
          <p:nvPr/>
        </p:nvSpPr>
        <p:spPr>
          <a:xfrm>
            <a:off x="76200" y="515117"/>
            <a:ext cx="6705600" cy="600164"/>
          </a:xfrm>
          <a:prstGeom prst="rect">
            <a:avLst/>
          </a:prstGeom>
        </p:spPr>
        <p:txBody>
          <a:bodyPr wrap="square">
            <a:spAutoFit/>
          </a:bodyPr>
          <a:lstStyle/>
          <a:p>
            <a:pPr algn="ctr"/>
            <a:r>
              <a:rPr lang="en-GB" sz="1100" dirty="0">
                <a:latin typeface="Century Gothic" panose="020B0502020202020204" pitchFamily="34" charset="0"/>
              </a:rPr>
              <a:t>After secondary school, you can move onto college or an apprenticeship and then to University or into a job! It’s normal not to know what you want to do yet but this is a chance for you to have a think about your dream jobs!</a:t>
            </a:r>
          </a:p>
        </p:txBody>
      </p:sp>
      <p:sp>
        <p:nvSpPr>
          <p:cNvPr id="16" name="Rectangle 15"/>
          <p:cNvSpPr/>
          <p:nvPr/>
        </p:nvSpPr>
        <p:spPr>
          <a:xfrm>
            <a:off x="76200" y="6991350"/>
            <a:ext cx="6705600" cy="284400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p:nvPicPr>
        <p:blipFill>
          <a:blip r:embed="rId3"/>
          <a:stretch>
            <a:fillRect/>
          </a:stretch>
        </p:blipFill>
        <p:spPr>
          <a:xfrm>
            <a:off x="142875" y="7067901"/>
            <a:ext cx="609600" cy="337930"/>
          </a:xfrm>
          <a:prstGeom prst="rect">
            <a:avLst/>
          </a:prstGeom>
        </p:spPr>
      </p:pic>
      <p:pic>
        <p:nvPicPr>
          <p:cNvPr id="18" name="Picture 17"/>
          <p:cNvPicPr>
            <a:picLocks noChangeAspect="1"/>
          </p:cNvPicPr>
          <p:nvPr/>
        </p:nvPicPr>
        <p:blipFill>
          <a:blip r:embed="rId4"/>
          <a:stretch>
            <a:fillRect/>
          </a:stretch>
        </p:blipFill>
        <p:spPr>
          <a:xfrm>
            <a:off x="142875" y="7405831"/>
            <a:ext cx="1381125" cy="293723"/>
          </a:xfrm>
          <a:prstGeom prst="rect">
            <a:avLst/>
          </a:prstGeom>
        </p:spPr>
      </p:pic>
      <p:pic>
        <p:nvPicPr>
          <p:cNvPr id="19" name="Picture 18"/>
          <p:cNvPicPr>
            <a:picLocks noChangeAspect="1"/>
          </p:cNvPicPr>
          <p:nvPr/>
        </p:nvPicPr>
        <p:blipFill>
          <a:blip r:embed="rId5"/>
          <a:stretch>
            <a:fillRect/>
          </a:stretch>
        </p:blipFill>
        <p:spPr>
          <a:xfrm>
            <a:off x="133350" y="8768507"/>
            <a:ext cx="2781300" cy="320395"/>
          </a:xfrm>
          <a:prstGeom prst="rect">
            <a:avLst/>
          </a:prstGeom>
        </p:spPr>
      </p:pic>
      <p:sp>
        <p:nvSpPr>
          <p:cNvPr id="20" name="Rectangle 19"/>
          <p:cNvSpPr/>
          <p:nvPr/>
        </p:nvSpPr>
        <p:spPr>
          <a:xfrm>
            <a:off x="4581525" y="6991350"/>
            <a:ext cx="2200275" cy="284400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chemeClr val="tx1"/>
                </a:solidFill>
                <a:latin typeface="Century Gothic" panose="020B0502020202020204" pitchFamily="34" charset="0"/>
              </a:rPr>
              <a:t>Icons to represent that job:</a:t>
            </a:r>
          </a:p>
        </p:txBody>
      </p:sp>
      <p:sp>
        <p:nvSpPr>
          <p:cNvPr id="21" name="Rectangle 20"/>
          <p:cNvSpPr/>
          <p:nvPr/>
        </p:nvSpPr>
        <p:spPr>
          <a:xfrm>
            <a:off x="76200" y="4054936"/>
            <a:ext cx="6705600" cy="284400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p:cNvPicPr>
            <a:picLocks noChangeAspect="1"/>
          </p:cNvPicPr>
          <p:nvPr/>
        </p:nvPicPr>
        <p:blipFill>
          <a:blip r:embed="rId3"/>
          <a:stretch>
            <a:fillRect/>
          </a:stretch>
        </p:blipFill>
        <p:spPr>
          <a:xfrm>
            <a:off x="142875" y="4131487"/>
            <a:ext cx="609600" cy="337930"/>
          </a:xfrm>
          <a:prstGeom prst="rect">
            <a:avLst/>
          </a:prstGeom>
        </p:spPr>
      </p:pic>
      <p:pic>
        <p:nvPicPr>
          <p:cNvPr id="23" name="Picture 22"/>
          <p:cNvPicPr>
            <a:picLocks noChangeAspect="1"/>
          </p:cNvPicPr>
          <p:nvPr/>
        </p:nvPicPr>
        <p:blipFill>
          <a:blip r:embed="rId4"/>
          <a:stretch>
            <a:fillRect/>
          </a:stretch>
        </p:blipFill>
        <p:spPr>
          <a:xfrm>
            <a:off x="142875" y="4469417"/>
            <a:ext cx="1381125" cy="293723"/>
          </a:xfrm>
          <a:prstGeom prst="rect">
            <a:avLst/>
          </a:prstGeom>
        </p:spPr>
      </p:pic>
      <p:pic>
        <p:nvPicPr>
          <p:cNvPr id="24" name="Picture 23"/>
          <p:cNvPicPr>
            <a:picLocks noChangeAspect="1"/>
          </p:cNvPicPr>
          <p:nvPr/>
        </p:nvPicPr>
        <p:blipFill>
          <a:blip r:embed="rId5"/>
          <a:stretch>
            <a:fillRect/>
          </a:stretch>
        </p:blipFill>
        <p:spPr>
          <a:xfrm>
            <a:off x="133350" y="5832093"/>
            <a:ext cx="2781300" cy="320395"/>
          </a:xfrm>
          <a:prstGeom prst="rect">
            <a:avLst/>
          </a:prstGeom>
        </p:spPr>
      </p:pic>
      <p:sp>
        <p:nvSpPr>
          <p:cNvPr id="25" name="Rectangle 24"/>
          <p:cNvSpPr/>
          <p:nvPr/>
        </p:nvSpPr>
        <p:spPr>
          <a:xfrm>
            <a:off x="4581525" y="4054936"/>
            <a:ext cx="2200275" cy="284400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chemeClr val="tx1"/>
                </a:solidFill>
                <a:latin typeface="Century Gothic" panose="020B0502020202020204" pitchFamily="34" charset="0"/>
              </a:rPr>
              <a:t>Icons to represent that job:</a:t>
            </a:r>
          </a:p>
        </p:txBody>
      </p:sp>
      <p:sp>
        <p:nvSpPr>
          <p:cNvPr id="26" name="Rectangle 25"/>
          <p:cNvSpPr/>
          <p:nvPr/>
        </p:nvSpPr>
        <p:spPr>
          <a:xfrm>
            <a:off x="76200" y="1134988"/>
            <a:ext cx="6705600" cy="284400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p:cNvPicPr>
            <a:picLocks noChangeAspect="1"/>
          </p:cNvPicPr>
          <p:nvPr/>
        </p:nvPicPr>
        <p:blipFill>
          <a:blip r:embed="rId3"/>
          <a:stretch>
            <a:fillRect/>
          </a:stretch>
        </p:blipFill>
        <p:spPr>
          <a:xfrm>
            <a:off x="142875" y="1211539"/>
            <a:ext cx="609600" cy="337930"/>
          </a:xfrm>
          <a:prstGeom prst="rect">
            <a:avLst/>
          </a:prstGeom>
        </p:spPr>
      </p:pic>
      <p:pic>
        <p:nvPicPr>
          <p:cNvPr id="28" name="Picture 27"/>
          <p:cNvPicPr>
            <a:picLocks noChangeAspect="1"/>
          </p:cNvPicPr>
          <p:nvPr/>
        </p:nvPicPr>
        <p:blipFill>
          <a:blip r:embed="rId4"/>
          <a:stretch>
            <a:fillRect/>
          </a:stretch>
        </p:blipFill>
        <p:spPr>
          <a:xfrm>
            <a:off x="142875" y="1549469"/>
            <a:ext cx="1381125" cy="293723"/>
          </a:xfrm>
          <a:prstGeom prst="rect">
            <a:avLst/>
          </a:prstGeom>
        </p:spPr>
      </p:pic>
      <p:pic>
        <p:nvPicPr>
          <p:cNvPr id="29" name="Picture 28"/>
          <p:cNvPicPr>
            <a:picLocks noChangeAspect="1"/>
          </p:cNvPicPr>
          <p:nvPr/>
        </p:nvPicPr>
        <p:blipFill>
          <a:blip r:embed="rId5"/>
          <a:stretch>
            <a:fillRect/>
          </a:stretch>
        </p:blipFill>
        <p:spPr>
          <a:xfrm>
            <a:off x="133350" y="2912145"/>
            <a:ext cx="2781300" cy="320395"/>
          </a:xfrm>
          <a:prstGeom prst="rect">
            <a:avLst/>
          </a:prstGeom>
        </p:spPr>
      </p:pic>
      <p:sp>
        <p:nvSpPr>
          <p:cNvPr id="30" name="Rectangle 29"/>
          <p:cNvSpPr/>
          <p:nvPr/>
        </p:nvSpPr>
        <p:spPr>
          <a:xfrm>
            <a:off x="4581525" y="1134988"/>
            <a:ext cx="2200275" cy="2844000"/>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chemeClr val="tx1"/>
                </a:solidFill>
                <a:latin typeface="Century Gothic" panose="020B0502020202020204" pitchFamily="34" charset="0"/>
              </a:rPr>
              <a:t>Icons to represent that job:</a:t>
            </a:r>
          </a:p>
        </p:txBody>
      </p:sp>
      <p:sp>
        <p:nvSpPr>
          <p:cNvPr id="2" name="Slide Number Placeholder 1">
            <a:extLst>
              <a:ext uri="{FF2B5EF4-FFF2-40B4-BE49-F238E27FC236}">
                <a16:creationId xmlns:a16="http://schemas.microsoft.com/office/drawing/2014/main" id="{BE1EF8D9-E5AB-4B6A-843B-7BDE7EFB8B52}"/>
              </a:ext>
            </a:extLst>
          </p:cNvPr>
          <p:cNvSpPr>
            <a:spLocks noGrp="1"/>
          </p:cNvSpPr>
          <p:nvPr>
            <p:ph type="sldNum" sz="quarter" idx="12"/>
          </p:nvPr>
        </p:nvSpPr>
        <p:spPr/>
        <p:txBody>
          <a:bodyPr/>
          <a:lstStyle/>
          <a:p>
            <a:fld id="{4B05C915-F183-4ABC-983A-BE78641662D2}" type="slidenum">
              <a:rPr lang="en-GB" smtClean="0"/>
              <a:t>15</a:t>
            </a:fld>
            <a:endParaRPr lang="en-GB"/>
          </a:p>
        </p:txBody>
      </p:sp>
    </p:spTree>
    <p:extLst>
      <p:ext uri="{BB962C8B-B14F-4D97-AF65-F5344CB8AC3E}">
        <p14:creationId xmlns:p14="http://schemas.microsoft.com/office/powerpoint/2010/main" val="291676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62864" y="0"/>
            <a:ext cx="3857625" cy="619125"/>
          </a:xfrm>
          <a:prstGeom prst="rect">
            <a:avLst/>
          </a:prstGeom>
        </p:spPr>
      </p:pic>
      <p:sp>
        <p:nvSpPr>
          <p:cNvPr id="6" name="Rectangle 5"/>
          <p:cNvSpPr/>
          <p:nvPr/>
        </p:nvSpPr>
        <p:spPr>
          <a:xfrm>
            <a:off x="163674" y="783771"/>
            <a:ext cx="3844211" cy="4907902"/>
          </a:xfrm>
          <a:prstGeom prst="rect">
            <a:avLst/>
          </a:prstGeom>
          <a:solidFill>
            <a:schemeClr val="bg1"/>
          </a:solidFill>
          <a:ln>
            <a:solidFill>
              <a:srgbClr val="682D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030823" y="783771"/>
            <a:ext cx="2617627" cy="5016758"/>
          </a:xfrm>
          <a:prstGeom prst="rect">
            <a:avLst/>
          </a:prstGeom>
          <a:noFill/>
        </p:spPr>
        <p:txBody>
          <a:bodyPr wrap="square" rtlCol="0">
            <a:spAutoFit/>
          </a:bodyPr>
          <a:lstStyle/>
          <a:p>
            <a:r>
              <a:rPr lang="en-GB" sz="1600" dirty="0">
                <a:latin typeface="Century Gothic" panose="020B0502020202020204" pitchFamily="34" charset="0"/>
              </a:rPr>
              <a:t>Name:</a:t>
            </a:r>
          </a:p>
          <a:p>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Birthday:</a:t>
            </a:r>
          </a:p>
          <a:p>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My Primary School:</a:t>
            </a:r>
          </a:p>
          <a:p>
            <a:endParaRPr lang="en-GB" sz="1600" dirty="0">
              <a:latin typeface="Century Gothic" panose="020B0502020202020204" pitchFamily="34" charset="0"/>
            </a:endParaRPr>
          </a:p>
          <a:p>
            <a:endParaRPr lang="en-GB" sz="1600" dirty="0">
              <a:latin typeface="Century Gothic" panose="020B0502020202020204" pitchFamily="34" charset="0"/>
            </a:endParaRPr>
          </a:p>
          <a:p>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Eye Colour:</a:t>
            </a:r>
          </a:p>
          <a:p>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Hair Colour: </a:t>
            </a:r>
          </a:p>
          <a:p>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Height:</a:t>
            </a:r>
          </a:p>
          <a:p>
            <a:endParaRPr lang="en-GB" sz="1600" dirty="0">
              <a:latin typeface="Century Gothic" panose="020B0502020202020204" pitchFamily="34" charset="0"/>
            </a:endParaRPr>
          </a:p>
          <a:p>
            <a:endParaRPr lang="en-GB" sz="1600" dirty="0">
              <a:latin typeface="Century Gothic" panose="020B0502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226394516"/>
              </p:ext>
            </p:extLst>
          </p:nvPr>
        </p:nvGraphicFramePr>
        <p:xfrm>
          <a:off x="186612" y="5800529"/>
          <a:ext cx="6461838" cy="3911792"/>
        </p:xfrm>
        <a:graphic>
          <a:graphicData uri="http://schemas.openxmlformats.org/drawingml/2006/table">
            <a:tbl>
              <a:tblPr firstRow="1" bandRow="1">
                <a:tableStyleId>{5C22544A-7EE6-4342-B048-85BDC9FD1C3A}</a:tableStyleId>
              </a:tblPr>
              <a:tblGrid>
                <a:gridCol w="2194638">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475028">
                <a:tc>
                  <a:txBody>
                    <a:bodyPr/>
                    <a:lstStyle/>
                    <a:p>
                      <a:pPr algn="l"/>
                      <a:r>
                        <a:rPr lang="en-GB" b="1" dirty="0">
                          <a:solidFill>
                            <a:schemeClr val="tx1"/>
                          </a:solidFill>
                          <a:latin typeface="Century Gothic" panose="020B0502020202020204" pitchFamily="34" charset="0"/>
                        </a:rPr>
                        <a:t>Favourite</a:t>
                      </a:r>
                      <a:r>
                        <a:rPr lang="en-GB" b="1" baseline="0" dirty="0">
                          <a:solidFill>
                            <a:schemeClr val="tx1"/>
                          </a:solidFill>
                          <a:latin typeface="Century Gothic" panose="020B0502020202020204" pitchFamily="34" charset="0"/>
                        </a:rPr>
                        <a:t> Colour</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75028">
                <a:tc>
                  <a:txBody>
                    <a:bodyPr/>
                    <a:lstStyle/>
                    <a:p>
                      <a:pPr algn="l"/>
                      <a:r>
                        <a:rPr lang="en-GB" b="1" dirty="0">
                          <a:solidFill>
                            <a:schemeClr val="tx1"/>
                          </a:solidFill>
                          <a:latin typeface="Century Gothic" panose="020B0502020202020204" pitchFamily="34" charset="0"/>
                        </a:rPr>
                        <a:t>Favourite</a:t>
                      </a:r>
                      <a:r>
                        <a:rPr lang="en-GB" b="1" baseline="0" dirty="0">
                          <a:solidFill>
                            <a:schemeClr val="tx1"/>
                          </a:solidFill>
                          <a:latin typeface="Century Gothic" panose="020B0502020202020204" pitchFamily="34" charset="0"/>
                        </a:rPr>
                        <a:t> Animal</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1156">
                <a:tc>
                  <a:txBody>
                    <a:bodyPr/>
                    <a:lstStyle/>
                    <a:p>
                      <a:pPr algn="l"/>
                      <a:r>
                        <a:rPr lang="en-GB" b="1" dirty="0">
                          <a:solidFill>
                            <a:schemeClr val="tx1"/>
                          </a:solidFill>
                          <a:latin typeface="Century Gothic" panose="020B0502020202020204" pitchFamily="34" charset="0"/>
                        </a:rPr>
                        <a:t>If I could have a superpower,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81156">
                <a:tc>
                  <a:txBody>
                    <a:bodyPr/>
                    <a:lstStyle/>
                    <a:p>
                      <a:pPr algn="l"/>
                      <a:r>
                        <a:rPr lang="en-GB" b="1" dirty="0">
                          <a:solidFill>
                            <a:schemeClr val="tx1"/>
                          </a:solidFill>
                          <a:latin typeface="Century Gothic" panose="020B0502020202020204" pitchFamily="34" charset="0"/>
                        </a:rPr>
                        <a:t>Favourite</a:t>
                      </a:r>
                      <a:r>
                        <a:rPr lang="en-GB" b="1" baseline="0" dirty="0">
                          <a:solidFill>
                            <a:schemeClr val="tx1"/>
                          </a:solidFill>
                          <a:latin typeface="Century Gothic" panose="020B0502020202020204" pitchFamily="34" charset="0"/>
                        </a:rPr>
                        <a:t> School Subject</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81156">
                <a:tc>
                  <a:txBody>
                    <a:bodyPr/>
                    <a:lstStyle/>
                    <a:p>
                      <a:pPr algn="l"/>
                      <a:r>
                        <a:rPr lang="en-GB" b="1" dirty="0">
                          <a:solidFill>
                            <a:schemeClr val="tx1"/>
                          </a:solidFill>
                          <a:latin typeface="Century Gothic" panose="020B0502020202020204" pitchFamily="34" charset="0"/>
                        </a:rPr>
                        <a:t>Best</a:t>
                      </a:r>
                      <a:r>
                        <a:rPr lang="en-GB" b="1" baseline="0" dirty="0">
                          <a:solidFill>
                            <a:schemeClr val="tx1"/>
                          </a:solidFill>
                          <a:latin typeface="Century Gothic" panose="020B0502020202020204" pitchFamily="34" charset="0"/>
                        </a:rPr>
                        <a:t> place I’ve ever been to…</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75028">
                <a:tc>
                  <a:txBody>
                    <a:bodyPr/>
                    <a:lstStyle/>
                    <a:p>
                      <a:pPr algn="l"/>
                      <a:r>
                        <a:rPr lang="en-GB" b="1" dirty="0">
                          <a:solidFill>
                            <a:schemeClr val="tx1"/>
                          </a:solidFill>
                          <a:latin typeface="Century Gothic" panose="020B0502020202020204" pitchFamily="34" charset="0"/>
                        </a:rPr>
                        <a:t>Dream</a:t>
                      </a:r>
                      <a:r>
                        <a:rPr lang="en-GB" b="1" baseline="0" dirty="0">
                          <a:solidFill>
                            <a:schemeClr val="tx1"/>
                          </a:solidFill>
                          <a:latin typeface="Century Gothic" panose="020B0502020202020204" pitchFamily="34" charset="0"/>
                        </a:rPr>
                        <a:t> country to visit…</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81156">
                <a:tc>
                  <a:txBody>
                    <a:bodyPr/>
                    <a:lstStyle/>
                    <a:p>
                      <a:pPr algn="l"/>
                      <a:r>
                        <a:rPr lang="en-GB" b="1" dirty="0">
                          <a:solidFill>
                            <a:schemeClr val="tx1"/>
                          </a:solidFill>
                          <a:latin typeface="Century Gothic" panose="020B0502020202020204" pitchFamily="34" charset="0"/>
                        </a:rPr>
                        <a:t>If I could travel back in time, I’d go 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75028">
                <a:tc>
                  <a:txBody>
                    <a:bodyPr/>
                    <a:lstStyle/>
                    <a:p>
                      <a:pPr algn="l"/>
                      <a:r>
                        <a:rPr lang="en-GB" b="1" dirty="0">
                          <a:solidFill>
                            <a:schemeClr val="tx1"/>
                          </a:solidFill>
                          <a:latin typeface="Century Gothic" panose="020B0502020202020204" pitchFamily="34" charset="0"/>
                        </a:rPr>
                        <a:t>My</a:t>
                      </a:r>
                      <a:r>
                        <a:rPr lang="en-GB" b="1" baseline="0" dirty="0">
                          <a:solidFill>
                            <a:schemeClr val="tx1"/>
                          </a:solidFill>
                          <a:latin typeface="Century Gothic" panose="020B0502020202020204" pitchFamily="34" charset="0"/>
                        </a:rPr>
                        <a:t> dream job is…</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9" name="TextBox 8"/>
          <p:cNvSpPr txBox="1"/>
          <p:nvPr/>
        </p:nvSpPr>
        <p:spPr>
          <a:xfrm>
            <a:off x="186612" y="783771"/>
            <a:ext cx="3314700" cy="246221"/>
          </a:xfrm>
          <a:prstGeom prst="rect">
            <a:avLst/>
          </a:prstGeom>
          <a:noFill/>
        </p:spPr>
        <p:txBody>
          <a:bodyPr wrap="square" rtlCol="0">
            <a:spAutoFit/>
          </a:bodyPr>
          <a:lstStyle/>
          <a:p>
            <a:r>
              <a:rPr lang="en-GB" sz="1000" dirty="0">
                <a:latin typeface="Century Gothic" panose="020B0502020202020204" pitchFamily="34" charset="0"/>
              </a:rPr>
              <a:t>Draw a self portrait here.</a:t>
            </a:r>
          </a:p>
        </p:txBody>
      </p:sp>
      <p:sp>
        <p:nvSpPr>
          <p:cNvPr id="2" name="Slide Number Placeholder 1">
            <a:extLst>
              <a:ext uri="{FF2B5EF4-FFF2-40B4-BE49-F238E27FC236}">
                <a16:creationId xmlns:a16="http://schemas.microsoft.com/office/drawing/2014/main" id="{B6EF55AB-10A6-4018-8ECC-8BF7DE5FA1CA}"/>
              </a:ext>
            </a:extLst>
          </p:cNvPr>
          <p:cNvSpPr>
            <a:spLocks noGrp="1"/>
          </p:cNvSpPr>
          <p:nvPr>
            <p:ph type="sldNum" sz="quarter" idx="12"/>
          </p:nvPr>
        </p:nvSpPr>
        <p:spPr/>
        <p:txBody>
          <a:bodyPr/>
          <a:lstStyle/>
          <a:p>
            <a:fld id="{4B05C915-F183-4ABC-983A-BE78641662D2}" type="slidenum">
              <a:rPr lang="en-GB" smtClean="0"/>
              <a:t>2</a:t>
            </a:fld>
            <a:endParaRPr lang="en-GB"/>
          </a:p>
        </p:txBody>
      </p:sp>
    </p:spTree>
    <p:extLst>
      <p:ext uri="{BB962C8B-B14F-4D97-AF65-F5344CB8AC3E}">
        <p14:creationId xmlns:p14="http://schemas.microsoft.com/office/powerpoint/2010/main" val="1434338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6146" name="Picture 2" descr="Winding Road On A White Isolated Background Stock Illustrati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03020"/>
            <a:ext cx="6858001" cy="91029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963458" y="32104"/>
            <a:ext cx="4931085" cy="626935"/>
          </a:xfrm>
          <a:prstGeom prst="rect">
            <a:avLst/>
          </a:prstGeom>
        </p:spPr>
      </p:pic>
      <p:sp>
        <p:nvSpPr>
          <p:cNvPr id="6" name="Rectangle 5"/>
          <p:cNvSpPr/>
          <p:nvPr/>
        </p:nvSpPr>
        <p:spPr>
          <a:xfrm>
            <a:off x="152400" y="566072"/>
            <a:ext cx="6553200" cy="461665"/>
          </a:xfrm>
          <a:prstGeom prst="rect">
            <a:avLst/>
          </a:prstGeom>
        </p:spPr>
        <p:txBody>
          <a:bodyPr wrap="square">
            <a:spAutoFit/>
          </a:bodyPr>
          <a:lstStyle/>
          <a:p>
            <a:pPr algn="ctr"/>
            <a:r>
              <a:rPr lang="en-GB" sz="1200" dirty="0">
                <a:latin typeface="Century Gothic" panose="020B0502020202020204" pitchFamily="34" charset="0"/>
              </a:rPr>
              <a:t>Life is a journey! Think back through primary school and write down your favourite memories or events that have shaped you to become the amazing person you are!</a:t>
            </a:r>
          </a:p>
        </p:txBody>
      </p:sp>
      <p:pic>
        <p:nvPicPr>
          <p:cNvPr id="8" name="Picture 7"/>
          <p:cNvPicPr>
            <a:picLocks noChangeAspect="1"/>
          </p:cNvPicPr>
          <p:nvPr/>
        </p:nvPicPr>
        <p:blipFill rotWithShape="1">
          <a:blip r:embed="rId4"/>
          <a:srcRect l="51826" t="49531" r="24446" b="2850"/>
          <a:stretch/>
        </p:blipFill>
        <p:spPr>
          <a:xfrm>
            <a:off x="5237345" y="1108027"/>
            <a:ext cx="1125473" cy="1080000"/>
          </a:xfrm>
          <a:prstGeom prst="rect">
            <a:avLst/>
          </a:prstGeom>
        </p:spPr>
      </p:pic>
      <p:pic>
        <p:nvPicPr>
          <p:cNvPr id="10" name="Picture 9"/>
          <p:cNvPicPr>
            <a:picLocks noChangeAspect="1"/>
          </p:cNvPicPr>
          <p:nvPr/>
        </p:nvPicPr>
        <p:blipFill rotWithShape="1">
          <a:blip r:embed="rId4"/>
          <a:srcRect l="51826" t="49531" r="24446" b="2850"/>
          <a:stretch/>
        </p:blipFill>
        <p:spPr>
          <a:xfrm>
            <a:off x="4991218" y="2774880"/>
            <a:ext cx="1125473" cy="1080000"/>
          </a:xfrm>
          <a:prstGeom prst="rect">
            <a:avLst/>
          </a:prstGeom>
        </p:spPr>
      </p:pic>
      <p:pic>
        <p:nvPicPr>
          <p:cNvPr id="11" name="Picture 10"/>
          <p:cNvPicPr>
            <a:picLocks noChangeAspect="1"/>
          </p:cNvPicPr>
          <p:nvPr/>
        </p:nvPicPr>
        <p:blipFill rotWithShape="1">
          <a:blip r:embed="rId4"/>
          <a:srcRect l="51826" t="49531" r="24446" b="2850"/>
          <a:stretch/>
        </p:blipFill>
        <p:spPr>
          <a:xfrm>
            <a:off x="1674994" y="2998964"/>
            <a:ext cx="1125473" cy="1080000"/>
          </a:xfrm>
          <a:prstGeom prst="rect">
            <a:avLst/>
          </a:prstGeom>
        </p:spPr>
      </p:pic>
      <p:pic>
        <p:nvPicPr>
          <p:cNvPr id="12" name="Picture 11"/>
          <p:cNvPicPr>
            <a:picLocks noChangeAspect="1"/>
          </p:cNvPicPr>
          <p:nvPr/>
        </p:nvPicPr>
        <p:blipFill rotWithShape="1">
          <a:blip r:embed="rId4"/>
          <a:srcRect l="51826" t="49531" r="24446" b="2850"/>
          <a:stretch/>
        </p:blipFill>
        <p:spPr>
          <a:xfrm>
            <a:off x="4674608" y="4599880"/>
            <a:ext cx="1125473" cy="1080000"/>
          </a:xfrm>
          <a:prstGeom prst="rect">
            <a:avLst/>
          </a:prstGeom>
        </p:spPr>
      </p:pic>
      <p:pic>
        <p:nvPicPr>
          <p:cNvPr id="13" name="Picture 12"/>
          <p:cNvPicPr>
            <a:picLocks noChangeAspect="1"/>
          </p:cNvPicPr>
          <p:nvPr/>
        </p:nvPicPr>
        <p:blipFill rotWithShape="1">
          <a:blip r:embed="rId4"/>
          <a:srcRect l="51826" t="49531" r="24446" b="2850"/>
          <a:stretch/>
        </p:blipFill>
        <p:spPr>
          <a:xfrm>
            <a:off x="3552180" y="6761080"/>
            <a:ext cx="1125473" cy="1080000"/>
          </a:xfrm>
          <a:prstGeom prst="rect">
            <a:avLst/>
          </a:prstGeom>
        </p:spPr>
      </p:pic>
      <p:pic>
        <p:nvPicPr>
          <p:cNvPr id="14" name="Picture 13"/>
          <p:cNvPicPr>
            <a:picLocks noChangeAspect="1"/>
          </p:cNvPicPr>
          <p:nvPr/>
        </p:nvPicPr>
        <p:blipFill rotWithShape="1">
          <a:blip r:embed="rId4"/>
          <a:srcRect l="51826" t="49531" r="24446" b="2850"/>
          <a:stretch/>
        </p:blipFill>
        <p:spPr>
          <a:xfrm>
            <a:off x="918400" y="8291267"/>
            <a:ext cx="1125473" cy="1080000"/>
          </a:xfrm>
          <a:prstGeom prst="rect">
            <a:avLst/>
          </a:prstGeom>
        </p:spPr>
      </p:pic>
      <p:sp>
        <p:nvSpPr>
          <p:cNvPr id="2" name="Slide Number Placeholder 1">
            <a:extLst>
              <a:ext uri="{FF2B5EF4-FFF2-40B4-BE49-F238E27FC236}">
                <a16:creationId xmlns:a16="http://schemas.microsoft.com/office/drawing/2014/main" id="{108BD8CF-EDAA-4279-B874-82179FCC3EE5}"/>
              </a:ext>
            </a:extLst>
          </p:cNvPr>
          <p:cNvSpPr>
            <a:spLocks noGrp="1"/>
          </p:cNvSpPr>
          <p:nvPr>
            <p:ph type="sldNum" sz="quarter" idx="12"/>
          </p:nvPr>
        </p:nvSpPr>
        <p:spPr/>
        <p:txBody>
          <a:bodyPr/>
          <a:lstStyle/>
          <a:p>
            <a:fld id="{4B05C915-F183-4ABC-983A-BE78641662D2}" type="slidenum">
              <a:rPr lang="en-GB" smtClean="0"/>
              <a:t>3</a:t>
            </a:fld>
            <a:endParaRPr lang="en-GB"/>
          </a:p>
        </p:txBody>
      </p:sp>
    </p:spTree>
    <p:extLst>
      <p:ext uri="{BB962C8B-B14F-4D97-AF65-F5344CB8AC3E}">
        <p14:creationId xmlns:p14="http://schemas.microsoft.com/office/powerpoint/2010/main" val="259243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4775" y="0"/>
            <a:ext cx="6648450" cy="59055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79894246"/>
              </p:ext>
            </p:extLst>
          </p:nvPr>
        </p:nvGraphicFramePr>
        <p:xfrm>
          <a:off x="104775" y="590550"/>
          <a:ext cx="6648450" cy="5323620"/>
        </p:xfrm>
        <a:graphic>
          <a:graphicData uri="http://schemas.openxmlformats.org/drawingml/2006/table">
            <a:tbl>
              <a:tblPr firstRow="1" bandRow="1">
                <a:tableStyleId>{5C22544A-7EE6-4342-B048-85BDC9FD1C3A}</a:tableStyleId>
              </a:tblPr>
              <a:tblGrid>
                <a:gridCol w="2258017">
                  <a:extLst>
                    <a:ext uri="{9D8B030D-6E8A-4147-A177-3AD203B41FA5}">
                      <a16:colId xmlns:a16="http://schemas.microsoft.com/office/drawing/2014/main" val="20000"/>
                    </a:ext>
                  </a:extLst>
                </a:gridCol>
                <a:gridCol w="4390433">
                  <a:extLst>
                    <a:ext uri="{9D8B030D-6E8A-4147-A177-3AD203B41FA5}">
                      <a16:colId xmlns:a16="http://schemas.microsoft.com/office/drawing/2014/main" val="20001"/>
                    </a:ext>
                  </a:extLst>
                </a:gridCol>
              </a:tblGrid>
              <a:tr h="496515">
                <a:tc>
                  <a:txBody>
                    <a:bodyPr/>
                    <a:lstStyle/>
                    <a:p>
                      <a:pPr algn="l"/>
                      <a:r>
                        <a:rPr lang="en-GB" b="1" dirty="0">
                          <a:solidFill>
                            <a:schemeClr val="tx1"/>
                          </a:solidFill>
                          <a:latin typeface="Century Gothic" panose="020B0502020202020204" pitchFamily="34" charset="0"/>
                        </a:rPr>
                        <a:t>Full Name of the School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96515">
                <a:tc>
                  <a:txBody>
                    <a:bodyPr/>
                    <a:lstStyle/>
                    <a:p>
                      <a:pPr algn="l"/>
                      <a:r>
                        <a:rPr lang="en-GB" b="1" dirty="0">
                          <a:solidFill>
                            <a:schemeClr val="tx1"/>
                          </a:solidFill>
                          <a:latin typeface="Century Gothic" panose="020B0502020202020204" pitchFamily="34" charset="0"/>
                        </a:rPr>
                        <a:t>School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p>
                      <a:pPr algn="l"/>
                      <a:endParaRPr lang="en-GB" b="1" dirty="0">
                        <a:solidFill>
                          <a:schemeClr val="tx1"/>
                        </a:solidFill>
                        <a:latin typeface="Century Gothic" panose="020B0502020202020204" pitchFamily="34" charset="0"/>
                      </a:endParaRPr>
                    </a:p>
                    <a:p>
                      <a:pPr algn="l"/>
                      <a:endParaRPr lang="en-GB" b="1" dirty="0">
                        <a:solidFill>
                          <a:schemeClr val="tx1"/>
                        </a:solidFill>
                        <a:latin typeface="Century Gothic" panose="020B0502020202020204" pitchFamily="34" charset="0"/>
                      </a:endParaRPr>
                    </a:p>
                    <a:p>
                      <a:pPr algn="l"/>
                      <a:endParaRPr lang="en-GB" b="1" dirty="0">
                        <a:solidFill>
                          <a:schemeClr val="tx1"/>
                        </a:solidFill>
                        <a:latin typeface="Century Gothic" panose="020B0502020202020204" pitchFamily="34" charset="0"/>
                      </a:endParaRPr>
                    </a:p>
                    <a:p>
                      <a:pPr algn="l"/>
                      <a:endParaRPr lang="en-GB" b="1" dirty="0">
                        <a:solidFill>
                          <a:schemeClr val="tx1"/>
                        </a:solidFill>
                        <a:latin typeface="Century Gothic" panose="020B0502020202020204" pitchFamily="34" charset="0"/>
                      </a:endParaRPr>
                    </a:p>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96515">
                <a:tc>
                  <a:txBody>
                    <a:bodyPr/>
                    <a:lstStyle/>
                    <a:p>
                      <a:pPr algn="l"/>
                      <a:r>
                        <a:rPr lang="en-GB" b="1" dirty="0">
                          <a:solidFill>
                            <a:schemeClr val="tx1"/>
                          </a:solidFill>
                          <a:latin typeface="Century Gothic" panose="020B0502020202020204" pitchFamily="34" charset="0"/>
                        </a:rPr>
                        <a:t>School Telephone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96515">
                <a:tc>
                  <a:txBody>
                    <a:bodyPr/>
                    <a:lstStyle/>
                    <a:p>
                      <a:pPr algn="l"/>
                      <a:r>
                        <a:rPr lang="en-GB" b="1" dirty="0">
                          <a:solidFill>
                            <a:schemeClr val="tx1"/>
                          </a:solidFill>
                          <a:latin typeface="Century Gothic" panose="020B0502020202020204" pitchFamily="34" charset="0"/>
                        </a:rPr>
                        <a:t>Name of the Head Teacher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96515">
                <a:tc>
                  <a:txBody>
                    <a:bodyPr/>
                    <a:lstStyle/>
                    <a:p>
                      <a:pPr algn="l"/>
                      <a:r>
                        <a:rPr lang="en-GB" b="1" dirty="0">
                          <a:solidFill>
                            <a:schemeClr val="tx1"/>
                          </a:solidFill>
                          <a:latin typeface="Century Gothic" panose="020B0502020202020204" pitchFamily="34" charset="0"/>
                        </a:rPr>
                        <a:t>School</a:t>
                      </a:r>
                      <a:r>
                        <a:rPr lang="en-GB" b="1" baseline="0" dirty="0">
                          <a:solidFill>
                            <a:schemeClr val="tx1"/>
                          </a:solidFill>
                          <a:latin typeface="Century Gothic" panose="020B0502020202020204" pitchFamily="34" charset="0"/>
                        </a:rPr>
                        <a:t> Starts at</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6515">
                <a:tc>
                  <a:txBody>
                    <a:bodyPr/>
                    <a:lstStyle/>
                    <a:p>
                      <a:pPr algn="l"/>
                      <a:r>
                        <a:rPr lang="en-GB" b="1" dirty="0">
                          <a:solidFill>
                            <a:schemeClr val="tx1"/>
                          </a:solidFill>
                          <a:latin typeface="Century Gothic" panose="020B0502020202020204" pitchFamily="34" charset="0"/>
                        </a:rPr>
                        <a:t>School Finishes</a:t>
                      </a:r>
                      <a:r>
                        <a:rPr lang="en-GB" b="1" baseline="0" dirty="0">
                          <a:solidFill>
                            <a:schemeClr val="tx1"/>
                          </a:solidFill>
                          <a:latin typeface="Century Gothic" panose="020B0502020202020204" pitchFamily="34" charset="0"/>
                        </a:rPr>
                        <a:t> at</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96515">
                <a:tc>
                  <a:txBody>
                    <a:bodyPr/>
                    <a:lstStyle/>
                    <a:p>
                      <a:pPr algn="l"/>
                      <a:r>
                        <a:rPr lang="en-GB" b="1" dirty="0">
                          <a:solidFill>
                            <a:schemeClr val="tx1"/>
                          </a:solidFill>
                          <a:latin typeface="Century Gothic" panose="020B0502020202020204" pitchFamily="34" charset="0"/>
                        </a:rPr>
                        <a:t>I will get to school by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96515">
                <a:tc>
                  <a:txBody>
                    <a:bodyPr/>
                    <a:lstStyle/>
                    <a:p>
                      <a:pPr algn="l"/>
                      <a:r>
                        <a:rPr lang="en-GB" b="1" dirty="0">
                          <a:solidFill>
                            <a:schemeClr val="tx1"/>
                          </a:solidFill>
                          <a:latin typeface="Century Gothic" panose="020B0502020202020204" pitchFamily="34" charset="0"/>
                        </a:rPr>
                        <a:t>How</a:t>
                      </a:r>
                      <a:r>
                        <a:rPr lang="en-GB" b="1" baseline="0" dirty="0">
                          <a:solidFill>
                            <a:schemeClr val="tx1"/>
                          </a:solidFill>
                          <a:latin typeface="Century Gothic" panose="020B0502020202020204" pitchFamily="34" charset="0"/>
                        </a:rPr>
                        <a:t> long will it take you to get to school?</a:t>
                      </a:r>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96515">
                <a:tc>
                  <a:txBody>
                    <a:bodyPr/>
                    <a:lstStyle/>
                    <a:p>
                      <a:pPr algn="l"/>
                      <a:r>
                        <a:rPr lang="en-GB" b="1" dirty="0">
                          <a:solidFill>
                            <a:schemeClr val="tx1"/>
                          </a:solidFill>
                          <a:latin typeface="Century Gothic" panose="020B0502020202020204" pitchFamily="34" charset="0"/>
                        </a:rPr>
                        <a:t>What time will you have to leave home?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9" name="TextBox 8"/>
          <p:cNvSpPr txBox="1"/>
          <p:nvPr/>
        </p:nvSpPr>
        <p:spPr>
          <a:xfrm>
            <a:off x="104775" y="5914170"/>
            <a:ext cx="6648450" cy="430887"/>
          </a:xfrm>
          <a:prstGeom prst="rect">
            <a:avLst/>
          </a:prstGeom>
          <a:noFill/>
        </p:spPr>
        <p:txBody>
          <a:bodyPr wrap="square" rtlCol="0">
            <a:spAutoFit/>
          </a:bodyPr>
          <a:lstStyle/>
          <a:p>
            <a:endParaRPr lang="en-GB" sz="1000" i="1" dirty="0">
              <a:latin typeface="Century Gothic" panose="020B0502020202020204" pitchFamily="34" charset="0"/>
            </a:endParaRPr>
          </a:p>
          <a:p>
            <a:r>
              <a:rPr lang="en-GB" sz="1200" b="1" i="1" dirty="0">
                <a:latin typeface="Century Gothic" panose="020B0502020202020204" pitchFamily="34" charset="0"/>
              </a:rPr>
              <a:t>Add 10 words around the image below to describe your new school </a:t>
            </a:r>
            <a:r>
              <a:rPr lang="en-GB" sz="1000" i="1" dirty="0">
                <a:latin typeface="Century Gothic" panose="020B0502020202020204" pitchFamily="34" charset="0"/>
              </a:rPr>
              <a:t>.</a:t>
            </a:r>
          </a:p>
        </p:txBody>
      </p:sp>
      <p:sp>
        <p:nvSpPr>
          <p:cNvPr id="7" name="Rectangle 6"/>
          <p:cNvSpPr/>
          <p:nvPr/>
        </p:nvSpPr>
        <p:spPr>
          <a:xfrm>
            <a:off x="1726501" y="6680718"/>
            <a:ext cx="3404997" cy="2519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a:latin typeface="Century Gothic" panose="020B0502020202020204" pitchFamily="34" charset="0"/>
              </a:rPr>
              <a:t>School image</a:t>
            </a:r>
          </a:p>
        </p:txBody>
      </p:sp>
      <p:pic>
        <p:nvPicPr>
          <p:cNvPr id="3" name="Picture 2" descr="A large brick building&#10;&#10;Description automatically generated">
            <a:extLst>
              <a:ext uri="{FF2B5EF4-FFF2-40B4-BE49-F238E27FC236}">
                <a16:creationId xmlns:a16="http://schemas.microsoft.com/office/drawing/2014/main" id="{EF0FF31F-FB69-49AD-91BF-4AE02F17B7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6500" y="6670028"/>
            <a:ext cx="3376343" cy="2519271"/>
          </a:xfrm>
          <a:prstGeom prst="rect">
            <a:avLst/>
          </a:prstGeom>
        </p:spPr>
      </p:pic>
      <p:sp>
        <p:nvSpPr>
          <p:cNvPr id="2" name="Slide Number Placeholder 1">
            <a:extLst>
              <a:ext uri="{FF2B5EF4-FFF2-40B4-BE49-F238E27FC236}">
                <a16:creationId xmlns:a16="http://schemas.microsoft.com/office/drawing/2014/main" id="{330CA542-C4C1-4D53-9872-89899B678266}"/>
              </a:ext>
            </a:extLst>
          </p:cNvPr>
          <p:cNvSpPr>
            <a:spLocks noGrp="1"/>
          </p:cNvSpPr>
          <p:nvPr>
            <p:ph type="sldNum" sz="quarter" idx="12"/>
          </p:nvPr>
        </p:nvSpPr>
        <p:spPr/>
        <p:txBody>
          <a:bodyPr/>
          <a:lstStyle/>
          <a:p>
            <a:fld id="{4B05C915-F183-4ABC-983A-BE78641662D2}" type="slidenum">
              <a:rPr lang="en-GB" smtClean="0"/>
              <a:t>4</a:t>
            </a:fld>
            <a:endParaRPr lang="en-GB"/>
          </a:p>
        </p:txBody>
      </p:sp>
    </p:spTree>
    <p:extLst>
      <p:ext uri="{BB962C8B-B14F-4D97-AF65-F5344CB8AC3E}">
        <p14:creationId xmlns:p14="http://schemas.microsoft.com/office/powerpoint/2010/main" val="371004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07577"/>
            <a:ext cx="6858000" cy="7801495"/>
          </a:xfrm>
          <a:prstGeom prst="rect">
            <a:avLst/>
          </a:prstGeom>
          <a:noFill/>
        </p:spPr>
        <p:txBody>
          <a:bodyPr wrap="square" rtlCol="0">
            <a:spAutoFit/>
          </a:bodyPr>
          <a:lstStyle/>
          <a:p>
            <a:pPr marL="285750" indent="-285750">
              <a:buFont typeface="Wingdings" panose="05000000000000000000" pitchFamily="2" charset="2"/>
              <a:buChar char="§"/>
            </a:pPr>
            <a:r>
              <a:rPr lang="en-GB" sz="1600" dirty="0">
                <a:latin typeface="Century Gothic" panose="020B0502020202020204" pitchFamily="34" charset="0"/>
              </a:rPr>
              <a:t>List three things you are most excited about moving to </a:t>
            </a:r>
            <a:r>
              <a:rPr lang="en-GB" sz="1600" dirty="0" err="1">
                <a:latin typeface="Century Gothic" panose="020B0502020202020204" pitchFamily="34" charset="0"/>
              </a:rPr>
              <a:t>Garnock</a:t>
            </a:r>
            <a:r>
              <a:rPr lang="en-GB" sz="1600" dirty="0">
                <a:latin typeface="Century Gothic" panose="020B0502020202020204" pitchFamily="34" charset="0"/>
              </a:rPr>
              <a:t> Community Campus</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285750" indent="-285750">
              <a:buFont typeface="Wingdings" panose="05000000000000000000" pitchFamily="2" charset="2"/>
              <a:buChar char="§"/>
            </a:pPr>
            <a:r>
              <a:rPr lang="en-GB" sz="1600" dirty="0">
                <a:latin typeface="Century Gothic" panose="020B0502020202020204" pitchFamily="34" charset="0"/>
              </a:rPr>
              <a:t>List three things you are a little worried/nervous about </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285750" indent="-285750">
              <a:buFont typeface="Wingdings" panose="05000000000000000000" pitchFamily="2" charset="2"/>
              <a:buChar char="§"/>
            </a:pPr>
            <a:r>
              <a:rPr lang="en-GB" sz="1600" dirty="0">
                <a:latin typeface="Century Gothic" panose="020B0502020202020204" pitchFamily="34" charset="0"/>
              </a:rPr>
              <a:t>List three things you would like to know about </a:t>
            </a:r>
            <a:r>
              <a:rPr lang="en-GB" sz="1600" dirty="0" err="1">
                <a:latin typeface="Century Gothic" panose="020B0502020202020204" pitchFamily="34" charset="0"/>
              </a:rPr>
              <a:t>Garnock</a:t>
            </a:r>
            <a:r>
              <a:rPr lang="en-GB" sz="1600" dirty="0">
                <a:latin typeface="Century Gothic" panose="020B0502020202020204" pitchFamily="34" charset="0"/>
              </a:rPr>
              <a:t> Community Campus</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285750" indent="-285750">
              <a:buFont typeface="Wingdings" panose="05000000000000000000" pitchFamily="2" charset="2"/>
              <a:buChar char="§"/>
            </a:pPr>
            <a:r>
              <a:rPr lang="en-GB" sz="1600" dirty="0">
                <a:latin typeface="Century Gothic" panose="020B0502020202020204" pitchFamily="34" charset="0"/>
              </a:rPr>
              <a:t>List three things or people which will help you when moving to secondary school</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285750" indent="-285750">
              <a:buFont typeface="Wingdings" panose="05000000000000000000" pitchFamily="2" charset="2"/>
              <a:buChar char="§"/>
            </a:pPr>
            <a:r>
              <a:rPr lang="en-GB" sz="1600" dirty="0">
                <a:latin typeface="Century Gothic" panose="020B0502020202020204" pitchFamily="34" charset="0"/>
              </a:rPr>
              <a:t>List three differences between your primary school and </a:t>
            </a:r>
            <a:r>
              <a:rPr lang="en-GB" sz="1600" dirty="0" err="1">
                <a:latin typeface="Century Gothic" panose="020B0502020202020204" pitchFamily="34" charset="0"/>
              </a:rPr>
              <a:t>Garnock</a:t>
            </a:r>
            <a:r>
              <a:rPr lang="en-GB" sz="1600" dirty="0">
                <a:latin typeface="Century Gothic" panose="020B0502020202020204" pitchFamily="34" charset="0"/>
              </a:rPr>
              <a:t> Community Campus</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a:p>
            <a:pPr marL="800100" lvl="1" indent="-342900">
              <a:lnSpc>
                <a:spcPct val="150000"/>
              </a:lnSpc>
              <a:buFont typeface="+mj-lt"/>
              <a:buAutoNum type="arabicPeriod"/>
            </a:pPr>
            <a:r>
              <a:rPr lang="en-GB" sz="1600" dirty="0">
                <a:latin typeface="Century Gothic" panose="020B0502020202020204" pitchFamily="34" charset="0"/>
              </a:rPr>
              <a:t> </a:t>
            </a:r>
          </a:p>
        </p:txBody>
      </p:sp>
      <p:pic>
        <p:nvPicPr>
          <p:cNvPr id="2" name="Picture 1"/>
          <p:cNvPicPr>
            <a:picLocks noChangeAspect="1"/>
          </p:cNvPicPr>
          <p:nvPr/>
        </p:nvPicPr>
        <p:blipFill>
          <a:blip r:embed="rId2"/>
          <a:stretch>
            <a:fillRect/>
          </a:stretch>
        </p:blipFill>
        <p:spPr>
          <a:xfrm>
            <a:off x="652462" y="121802"/>
            <a:ext cx="5553075" cy="485775"/>
          </a:xfrm>
          <a:prstGeom prst="rect">
            <a:avLst/>
          </a:prstGeom>
        </p:spPr>
      </p:pic>
      <p:sp>
        <p:nvSpPr>
          <p:cNvPr id="3" name="Slide Number Placeholder 2">
            <a:extLst>
              <a:ext uri="{FF2B5EF4-FFF2-40B4-BE49-F238E27FC236}">
                <a16:creationId xmlns:a16="http://schemas.microsoft.com/office/drawing/2014/main" id="{217AB646-5A6C-4DCE-BAEF-13A1ADBF3381}"/>
              </a:ext>
            </a:extLst>
          </p:cNvPr>
          <p:cNvSpPr>
            <a:spLocks noGrp="1"/>
          </p:cNvSpPr>
          <p:nvPr>
            <p:ph type="sldNum" sz="quarter" idx="12"/>
          </p:nvPr>
        </p:nvSpPr>
        <p:spPr/>
        <p:txBody>
          <a:bodyPr/>
          <a:lstStyle/>
          <a:p>
            <a:fld id="{4B05C915-F183-4ABC-983A-BE78641662D2}" type="slidenum">
              <a:rPr lang="en-GB" smtClean="0"/>
              <a:t>5</a:t>
            </a:fld>
            <a:endParaRPr lang="en-GB"/>
          </a:p>
        </p:txBody>
      </p:sp>
    </p:spTree>
    <p:extLst>
      <p:ext uri="{BB962C8B-B14F-4D97-AF65-F5344CB8AC3E}">
        <p14:creationId xmlns:p14="http://schemas.microsoft.com/office/powerpoint/2010/main" val="147430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16738677"/>
              </p:ext>
            </p:extLst>
          </p:nvPr>
        </p:nvGraphicFramePr>
        <p:xfrm>
          <a:off x="160421" y="954153"/>
          <a:ext cx="6432884" cy="6304280"/>
        </p:xfrm>
        <a:graphic>
          <a:graphicData uri="http://schemas.openxmlformats.org/drawingml/2006/table">
            <a:tbl>
              <a:tblPr firstRow="1" bandRow="1">
                <a:tableStyleId>{5C22544A-7EE6-4342-B048-85BDC9FD1C3A}</a:tableStyleId>
              </a:tblPr>
              <a:tblGrid>
                <a:gridCol w="385482">
                  <a:extLst>
                    <a:ext uri="{9D8B030D-6E8A-4147-A177-3AD203B41FA5}">
                      <a16:colId xmlns:a16="http://schemas.microsoft.com/office/drawing/2014/main" val="20000"/>
                    </a:ext>
                  </a:extLst>
                </a:gridCol>
                <a:gridCol w="385482">
                  <a:extLst>
                    <a:ext uri="{9D8B030D-6E8A-4147-A177-3AD203B41FA5}">
                      <a16:colId xmlns:a16="http://schemas.microsoft.com/office/drawing/2014/main" val="20001"/>
                    </a:ext>
                  </a:extLst>
                </a:gridCol>
                <a:gridCol w="385482">
                  <a:extLst>
                    <a:ext uri="{9D8B030D-6E8A-4147-A177-3AD203B41FA5}">
                      <a16:colId xmlns:a16="http://schemas.microsoft.com/office/drawing/2014/main" val="20002"/>
                    </a:ext>
                  </a:extLst>
                </a:gridCol>
                <a:gridCol w="385482">
                  <a:extLst>
                    <a:ext uri="{9D8B030D-6E8A-4147-A177-3AD203B41FA5}">
                      <a16:colId xmlns:a16="http://schemas.microsoft.com/office/drawing/2014/main" val="20003"/>
                    </a:ext>
                  </a:extLst>
                </a:gridCol>
                <a:gridCol w="385482">
                  <a:extLst>
                    <a:ext uri="{9D8B030D-6E8A-4147-A177-3AD203B41FA5}">
                      <a16:colId xmlns:a16="http://schemas.microsoft.com/office/drawing/2014/main" val="20004"/>
                    </a:ext>
                  </a:extLst>
                </a:gridCol>
                <a:gridCol w="385482">
                  <a:extLst>
                    <a:ext uri="{9D8B030D-6E8A-4147-A177-3AD203B41FA5}">
                      <a16:colId xmlns:a16="http://schemas.microsoft.com/office/drawing/2014/main" val="20005"/>
                    </a:ext>
                  </a:extLst>
                </a:gridCol>
                <a:gridCol w="385482">
                  <a:extLst>
                    <a:ext uri="{9D8B030D-6E8A-4147-A177-3AD203B41FA5}">
                      <a16:colId xmlns:a16="http://schemas.microsoft.com/office/drawing/2014/main" val="20006"/>
                    </a:ext>
                  </a:extLst>
                </a:gridCol>
                <a:gridCol w="385482">
                  <a:extLst>
                    <a:ext uri="{9D8B030D-6E8A-4147-A177-3AD203B41FA5}">
                      <a16:colId xmlns:a16="http://schemas.microsoft.com/office/drawing/2014/main" val="20007"/>
                    </a:ext>
                  </a:extLst>
                </a:gridCol>
                <a:gridCol w="385482">
                  <a:extLst>
                    <a:ext uri="{9D8B030D-6E8A-4147-A177-3AD203B41FA5}">
                      <a16:colId xmlns:a16="http://schemas.microsoft.com/office/drawing/2014/main" val="20008"/>
                    </a:ext>
                  </a:extLst>
                </a:gridCol>
                <a:gridCol w="385482">
                  <a:extLst>
                    <a:ext uri="{9D8B030D-6E8A-4147-A177-3AD203B41FA5}">
                      <a16:colId xmlns:a16="http://schemas.microsoft.com/office/drawing/2014/main" val="20009"/>
                    </a:ext>
                  </a:extLst>
                </a:gridCol>
                <a:gridCol w="385482">
                  <a:extLst>
                    <a:ext uri="{9D8B030D-6E8A-4147-A177-3AD203B41FA5}">
                      <a16:colId xmlns:a16="http://schemas.microsoft.com/office/drawing/2014/main" val="20010"/>
                    </a:ext>
                  </a:extLst>
                </a:gridCol>
                <a:gridCol w="385482">
                  <a:extLst>
                    <a:ext uri="{9D8B030D-6E8A-4147-A177-3AD203B41FA5}">
                      <a16:colId xmlns:a16="http://schemas.microsoft.com/office/drawing/2014/main" val="20011"/>
                    </a:ext>
                  </a:extLst>
                </a:gridCol>
                <a:gridCol w="385482">
                  <a:extLst>
                    <a:ext uri="{9D8B030D-6E8A-4147-A177-3AD203B41FA5}">
                      <a16:colId xmlns:a16="http://schemas.microsoft.com/office/drawing/2014/main" val="20012"/>
                    </a:ext>
                  </a:extLst>
                </a:gridCol>
                <a:gridCol w="385482">
                  <a:extLst>
                    <a:ext uri="{9D8B030D-6E8A-4147-A177-3AD203B41FA5}">
                      <a16:colId xmlns:a16="http://schemas.microsoft.com/office/drawing/2014/main" val="20013"/>
                    </a:ext>
                  </a:extLst>
                </a:gridCol>
                <a:gridCol w="385482">
                  <a:extLst>
                    <a:ext uri="{9D8B030D-6E8A-4147-A177-3AD203B41FA5}">
                      <a16:colId xmlns:a16="http://schemas.microsoft.com/office/drawing/2014/main" val="20014"/>
                    </a:ext>
                  </a:extLst>
                </a:gridCol>
                <a:gridCol w="385482">
                  <a:extLst>
                    <a:ext uri="{9D8B030D-6E8A-4147-A177-3AD203B41FA5}">
                      <a16:colId xmlns:a16="http://schemas.microsoft.com/office/drawing/2014/main" val="20015"/>
                    </a:ext>
                  </a:extLst>
                </a:gridCol>
                <a:gridCol w="265172">
                  <a:extLst>
                    <a:ext uri="{9D8B030D-6E8A-4147-A177-3AD203B41FA5}">
                      <a16:colId xmlns:a16="http://schemas.microsoft.com/office/drawing/2014/main" val="20016"/>
                    </a:ext>
                  </a:extLst>
                </a:gridCol>
              </a:tblGrid>
              <a:tr h="370840">
                <a:tc>
                  <a:txBody>
                    <a:bodyPr/>
                    <a:lstStyle/>
                    <a:p>
                      <a:pPr algn="ctr"/>
                      <a:r>
                        <a:rPr lang="en-GB" b="0"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a:solidFill>
                            <a:schemeClr val="tx1"/>
                          </a:solidFill>
                          <a:latin typeface="Century Gothic" panose="020B0502020202020204" pitchFamily="34" charset="0"/>
                        </a:rPr>
                        <a:t>N</a:t>
                      </a:r>
                      <a:endParaRPr lang="en-GB"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GB" dirty="0">
                          <a:solidFill>
                            <a:schemeClr val="tx1"/>
                          </a:solidFill>
                          <a:latin typeface="Century Gothic" panose="020B05020202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en-GB" dirty="0">
                          <a:solidFill>
                            <a:schemeClr val="tx1"/>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en-GB" dirty="0">
                          <a:solidFill>
                            <a:schemeClr val="tx1"/>
                          </a:solidFill>
                          <a:latin typeface="Century Gothic" panose="020B05020202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en-GB" dirty="0">
                          <a:solidFill>
                            <a:schemeClr val="tx1"/>
                          </a:solidFill>
                          <a:latin typeface="Century Gothic" panose="020B05020202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7" name="TextBox 6">
            <a:extLst>
              <a:ext uri="{FF2B5EF4-FFF2-40B4-BE49-F238E27FC236}">
                <a16:creationId xmlns:a16="http://schemas.microsoft.com/office/drawing/2014/main" id="{4DC86A53-EFA8-469A-8727-58D5DEBCBF49}"/>
              </a:ext>
            </a:extLst>
          </p:cNvPr>
          <p:cNvSpPr txBox="1"/>
          <p:nvPr/>
        </p:nvSpPr>
        <p:spPr>
          <a:xfrm>
            <a:off x="152400" y="7258433"/>
            <a:ext cx="6553194" cy="4801314"/>
          </a:xfrm>
          <a:prstGeom prst="rect">
            <a:avLst/>
          </a:prstGeom>
          <a:noFill/>
        </p:spPr>
        <p:txBody>
          <a:bodyPr wrap="square" numCol="2" rtlCol="0" anchor="ctr">
            <a:spAutoFit/>
          </a:bodyPr>
          <a:lstStyle/>
          <a:p>
            <a:pPr algn="ctr"/>
            <a:r>
              <a:rPr lang="en-GB" dirty="0">
                <a:latin typeface="Century Gothic" panose="020B0502020202020204" pitchFamily="34" charset="0"/>
              </a:rPr>
              <a:t>Maths</a:t>
            </a:r>
          </a:p>
          <a:p>
            <a:pPr algn="ctr"/>
            <a:r>
              <a:rPr lang="en-GB" dirty="0">
                <a:latin typeface="Century Gothic" panose="020B0502020202020204" pitchFamily="34" charset="0"/>
              </a:rPr>
              <a:t>English</a:t>
            </a:r>
          </a:p>
          <a:p>
            <a:pPr algn="ctr"/>
            <a:r>
              <a:rPr lang="en-GB" dirty="0">
                <a:latin typeface="Century Gothic" panose="020B0502020202020204" pitchFamily="34" charset="0"/>
              </a:rPr>
              <a:t>Science</a:t>
            </a:r>
          </a:p>
          <a:p>
            <a:pPr algn="ctr"/>
            <a:r>
              <a:rPr lang="en-GB" dirty="0">
                <a:latin typeface="Century Gothic" panose="020B0502020202020204" pitchFamily="34" charset="0"/>
              </a:rPr>
              <a:t>Geography</a:t>
            </a:r>
          </a:p>
          <a:p>
            <a:pPr algn="ctr"/>
            <a:r>
              <a:rPr lang="en-GB" dirty="0">
                <a:latin typeface="Century Gothic" panose="020B0502020202020204" pitchFamily="34" charset="0"/>
              </a:rPr>
              <a:t>History</a:t>
            </a:r>
          </a:p>
          <a:p>
            <a:pPr algn="ctr"/>
            <a:r>
              <a:rPr lang="en-GB" dirty="0">
                <a:latin typeface="Century Gothic" panose="020B0502020202020204" pitchFamily="34" charset="0"/>
              </a:rPr>
              <a:t>Art</a:t>
            </a:r>
          </a:p>
          <a:p>
            <a:pPr algn="ctr"/>
            <a:r>
              <a:rPr lang="en-GB" dirty="0">
                <a:latin typeface="Century Gothic" panose="020B0502020202020204" pitchFamily="34" charset="0"/>
              </a:rPr>
              <a:t>Music</a:t>
            </a:r>
          </a:p>
          <a:p>
            <a:pPr algn="ctr"/>
            <a:r>
              <a:rPr lang="en-GB" dirty="0">
                <a:latin typeface="Century Gothic" panose="020B0502020202020204" pitchFamily="34" charset="0"/>
              </a:rPr>
              <a:t>PE</a:t>
            </a:r>
          </a:p>
          <a:p>
            <a:pPr algn="ctr"/>
            <a:r>
              <a:rPr lang="en-GB" dirty="0">
                <a:latin typeface="Century Gothic" panose="020B0502020202020204" pitchFamily="34" charset="0"/>
              </a:rPr>
              <a:t>Drama</a:t>
            </a: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Technical</a:t>
            </a:r>
          </a:p>
          <a:p>
            <a:pPr algn="ctr"/>
            <a:r>
              <a:rPr lang="en-GB" dirty="0">
                <a:latin typeface="Century Gothic" panose="020B0502020202020204" pitchFamily="34" charset="0"/>
              </a:rPr>
              <a:t>PSE</a:t>
            </a:r>
          </a:p>
          <a:p>
            <a:pPr algn="ctr"/>
            <a:r>
              <a:rPr lang="en-GB" dirty="0">
                <a:latin typeface="Century Gothic" panose="020B0502020202020204" pitchFamily="34" charset="0"/>
              </a:rPr>
              <a:t>HE</a:t>
            </a:r>
          </a:p>
          <a:p>
            <a:pPr algn="ctr"/>
            <a:r>
              <a:rPr lang="en-GB" dirty="0">
                <a:latin typeface="Century Gothic" panose="020B0502020202020204" pitchFamily="34" charset="0"/>
              </a:rPr>
              <a:t>Computing</a:t>
            </a:r>
          </a:p>
          <a:p>
            <a:pPr algn="ctr"/>
            <a:r>
              <a:rPr lang="en-GB" dirty="0">
                <a:latin typeface="Century Gothic" panose="020B0502020202020204" pitchFamily="34" charset="0"/>
              </a:rPr>
              <a:t>RE</a:t>
            </a:r>
          </a:p>
          <a:p>
            <a:pPr algn="ctr"/>
            <a:r>
              <a:rPr lang="en-GB" dirty="0">
                <a:latin typeface="Century Gothic" panose="020B0502020202020204" pitchFamily="34" charset="0"/>
              </a:rPr>
              <a:t>Spanish</a:t>
            </a:r>
          </a:p>
          <a:p>
            <a:pPr algn="ctr"/>
            <a:r>
              <a:rPr lang="en-GB" dirty="0">
                <a:latin typeface="Century Gothic" panose="020B0502020202020204" pitchFamily="34" charset="0"/>
              </a:rPr>
              <a:t>Assembly</a:t>
            </a:r>
          </a:p>
          <a:p>
            <a:pPr algn="ctr"/>
            <a:r>
              <a:rPr lang="en-GB" dirty="0">
                <a:latin typeface="Century Gothic" panose="020B0502020202020204" pitchFamily="34" charset="0"/>
              </a:rPr>
              <a:t>Registration</a:t>
            </a:r>
          </a:p>
        </p:txBody>
      </p:sp>
      <p:sp>
        <p:nvSpPr>
          <p:cNvPr id="8" name="Rectangle 7"/>
          <p:cNvSpPr/>
          <p:nvPr/>
        </p:nvSpPr>
        <p:spPr>
          <a:xfrm>
            <a:off x="152400" y="430933"/>
            <a:ext cx="6553193" cy="523220"/>
          </a:xfrm>
          <a:prstGeom prst="rect">
            <a:avLst/>
          </a:prstGeom>
        </p:spPr>
        <p:txBody>
          <a:bodyPr wrap="square">
            <a:spAutoFit/>
          </a:bodyPr>
          <a:lstStyle/>
          <a:p>
            <a:pPr algn="ctr"/>
            <a:r>
              <a:rPr lang="en-GB" sz="1400" dirty="0">
                <a:latin typeface="Century Gothic" panose="020B0502020202020204" pitchFamily="34" charset="0"/>
              </a:rPr>
              <a:t>Find the subjects below in the Word search – they are vertical, horizontal and diagonal!</a:t>
            </a:r>
          </a:p>
        </p:txBody>
      </p:sp>
      <p:pic>
        <p:nvPicPr>
          <p:cNvPr id="2" name="Picture 1"/>
          <p:cNvPicPr>
            <a:picLocks noChangeAspect="1"/>
          </p:cNvPicPr>
          <p:nvPr/>
        </p:nvPicPr>
        <p:blipFill>
          <a:blip r:embed="rId2"/>
          <a:stretch>
            <a:fillRect/>
          </a:stretch>
        </p:blipFill>
        <p:spPr>
          <a:xfrm>
            <a:off x="419096" y="0"/>
            <a:ext cx="6019800" cy="419100"/>
          </a:xfrm>
          <a:prstGeom prst="rect">
            <a:avLst/>
          </a:prstGeom>
        </p:spPr>
      </p:pic>
      <p:sp>
        <p:nvSpPr>
          <p:cNvPr id="3" name="Slide Number Placeholder 2">
            <a:extLst>
              <a:ext uri="{FF2B5EF4-FFF2-40B4-BE49-F238E27FC236}">
                <a16:creationId xmlns:a16="http://schemas.microsoft.com/office/drawing/2014/main" id="{1230F4D0-D566-43F1-BFEC-9896D5D7599B}"/>
              </a:ext>
            </a:extLst>
          </p:cNvPr>
          <p:cNvSpPr>
            <a:spLocks noGrp="1"/>
          </p:cNvSpPr>
          <p:nvPr>
            <p:ph type="sldNum" sz="quarter" idx="12"/>
          </p:nvPr>
        </p:nvSpPr>
        <p:spPr/>
        <p:txBody>
          <a:bodyPr/>
          <a:lstStyle/>
          <a:p>
            <a:fld id="{4B05C915-F183-4ABC-983A-BE78641662D2}" type="slidenum">
              <a:rPr lang="en-GB" smtClean="0"/>
              <a:t>6</a:t>
            </a:fld>
            <a:endParaRPr lang="en-GB"/>
          </a:p>
        </p:txBody>
      </p:sp>
    </p:spTree>
    <p:extLst>
      <p:ext uri="{BB962C8B-B14F-4D97-AF65-F5344CB8AC3E}">
        <p14:creationId xmlns:p14="http://schemas.microsoft.com/office/powerpoint/2010/main" val="195175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26767" y="707932"/>
            <a:ext cx="3004458" cy="8956298"/>
          </a:xfrm>
          <a:prstGeom prst="rect">
            <a:avLst/>
          </a:prstGeom>
          <a:noFill/>
        </p:spPr>
        <p:txBody>
          <a:bodyPr wrap="square" rtlCol="0">
            <a:spAutoFit/>
          </a:bodyPr>
          <a:lstStyle/>
          <a:p>
            <a:pPr algn="ctr">
              <a:lnSpc>
                <a:spcPct val="200000"/>
              </a:lnSpc>
            </a:pPr>
            <a:r>
              <a:rPr lang="en-GB" dirty="0">
                <a:latin typeface="Century Gothic" panose="020B0502020202020204" pitchFamily="34" charset="0"/>
              </a:rPr>
              <a:t>Maths</a:t>
            </a:r>
          </a:p>
          <a:p>
            <a:pPr algn="ctr">
              <a:lnSpc>
                <a:spcPct val="200000"/>
              </a:lnSpc>
            </a:pPr>
            <a:r>
              <a:rPr lang="en-GB" dirty="0">
                <a:latin typeface="Century Gothic" panose="020B0502020202020204" pitchFamily="34" charset="0"/>
              </a:rPr>
              <a:t>English </a:t>
            </a:r>
          </a:p>
          <a:p>
            <a:pPr algn="ctr">
              <a:lnSpc>
                <a:spcPct val="200000"/>
              </a:lnSpc>
            </a:pPr>
            <a:r>
              <a:rPr lang="en-GB" dirty="0">
                <a:latin typeface="Century Gothic" panose="020B0502020202020204" pitchFamily="34" charset="0"/>
              </a:rPr>
              <a:t>Science</a:t>
            </a:r>
          </a:p>
          <a:p>
            <a:pPr algn="ctr">
              <a:lnSpc>
                <a:spcPct val="200000"/>
              </a:lnSpc>
            </a:pPr>
            <a:r>
              <a:rPr lang="en-GB" dirty="0">
                <a:latin typeface="Century Gothic" panose="020B0502020202020204" pitchFamily="34" charset="0"/>
              </a:rPr>
              <a:t>Geography</a:t>
            </a:r>
          </a:p>
          <a:p>
            <a:pPr algn="ctr">
              <a:lnSpc>
                <a:spcPct val="200000"/>
              </a:lnSpc>
            </a:pPr>
            <a:r>
              <a:rPr lang="en-GB" dirty="0">
                <a:latin typeface="Century Gothic" panose="020B0502020202020204" pitchFamily="34" charset="0"/>
              </a:rPr>
              <a:t>History</a:t>
            </a:r>
          </a:p>
          <a:p>
            <a:pPr algn="ctr">
              <a:lnSpc>
                <a:spcPct val="200000"/>
              </a:lnSpc>
            </a:pPr>
            <a:r>
              <a:rPr lang="en-GB" dirty="0">
                <a:latin typeface="Century Gothic" panose="020B0502020202020204" pitchFamily="34" charset="0"/>
              </a:rPr>
              <a:t>Art</a:t>
            </a:r>
          </a:p>
          <a:p>
            <a:pPr algn="ctr">
              <a:lnSpc>
                <a:spcPct val="200000"/>
              </a:lnSpc>
            </a:pPr>
            <a:r>
              <a:rPr lang="en-GB" dirty="0">
                <a:latin typeface="Century Gothic" panose="020B0502020202020204" pitchFamily="34" charset="0"/>
              </a:rPr>
              <a:t>Music</a:t>
            </a:r>
          </a:p>
          <a:p>
            <a:pPr algn="ctr">
              <a:lnSpc>
                <a:spcPct val="200000"/>
              </a:lnSpc>
            </a:pPr>
            <a:r>
              <a:rPr lang="en-GB" dirty="0">
                <a:latin typeface="Century Gothic" panose="020B0502020202020204" pitchFamily="34" charset="0"/>
              </a:rPr>
              <a:t>PE</a:t>
            </a:r>
          </a:p>
          <a:p>
            <a:pPr algn="ctr">
              <a:lnSpc>
                <a:spcPct val="200000"/>
              </a:lnSpc>
            </a:pPr>
            <a:r>
              <a:rPr lang="en-GB" dirty="0">
                <a:latin typeface="Century Gothic" panose="020B0502020202020204" pitchFamily="34" charset="0"/>
              </a:rPr>
              <a:t>Drama</a:t>
            </a:r>
          </a:p>
          <a:p>
            <a:pPr algn="ctr">
              <a:lnSpc>
                <a:spcPct val="200000"/>
              </a:lnSpc>
            </a:pPr>
            <a:r>
              <a:rPr lang="en-GB" dirty="0">
                <a:latin typeface="Century Gothic" panose="020B0502020202020204" pitchFamily="34" charset="0"/>
              </a:rPr>
              <a:t>Technical</a:t>
            </a:r>
          </a:p>
          <a:p>
            <a:pPr algn="ctr">
              <a:lnSpc>
                <a:spcPct val="200000"/>
              </a:lnSpc>
            </a:pPr>
            <a:r>
              <a:rPr lang="en-GB" dirty="0">
                <a:latin typeface="Century Gothic" panose="020B0502020202020204" pitchFamily="34" charset="0"/>
              </a:rPr>
              <a:t>French</a:t>
            </a:r>
          </a:p>
          <a:p>
            <a:pPr algn="ctr">
              <a:lnSpc>
                <a:spcPct val="200000"/>
              </a:lnSpc>
            </a:pPr>
            <a:r>
              <a:rPr lang="en-GB" dirty="0">
                <a:latin typeface="Century Gothic" panose="020B0502020202020204" pitchFamily="34" charset="0"/>
              </a:rPr>
              <a:t>HE</a:t>
            </a:r>
          </a:p>
          <a:p>
            <a:pPr algn="ctr">
              <a:lnSpc>
                <a:spcPct val="200000"/>
              </a:lnSpc>
            </a:pPr>
            <a:r>
              <a:rPr lang="en-GB" dirty="0">
                <a:latin typeface="Century Gothic" panose="020B0502020202020204" pitchFamily="34" charset="0"/>
              </a:rPr>
              <a:t>Computing</a:t>
            </a:r>
          </a:p>
          <a:p>
            <a:pPr algn="ctr">
              <a:lnSpc>
                <a:spcPct val="200000"/>
              </a:lnSpc>
            </a:pPr>
            <a:r>
              <a:rPr lang="en-GB" dirty="0">
                <a:latin typeface="Century Gothic" panose="020B0502020202020204" pitchFamily="34" charset="0"/>
              </a:rPr>
              <a:t>RE</a:t>
            </a:r>
          </a:p>
          <a:p>
            <a:pPr algn="ctr">
              <a:lnSpc>
                <a:spcPct val="200000"/>
              </a:lnSpc>
            </a:pPr>
            <a:r>
              <a:rPr lang="en-GB" dirty="0">
                <a:latin typeface="Century Gothic" panose="020B0502020202020204" pitchFamily="34" charset="0"/>
              </a:rPr>
              <a:t>Spanish</a:t>
            </a:r>
          </a:p>
          <a:p>
            <a:pPr algn="ctr">
              <a:lnSpc>
                <a:spcPct val="200000"/>
              </a:lnSpc>
            </a:pPr>
            <a:r>
              <a:rPr lang="en-GB" dirty="0">
                <a:latin typeface="Century Gothic" panose="020B0502020202020204" pitchFamily="34" charset="0"/>
              </a:rPr>
              <a:t>PSE</a:t>
            </a:r>
          </a:p>
        </p:txBody>
      </p:sp>
      <p:pic>
        <p:nvPicPr>
          <p:cNvPr id="1026" name="Picture 2" descr="https://static.thenounproject.com/png/2709355-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790" y="8617080"/>
            <a:ext cx="1155268" cy="11552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tatic.thenounproject.com/png/253716-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02" y="1648958"/>
            <a:ext cx="1146360" cy="11463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tatic.thenounproject.com/png/1788338-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2132" y="597332"/>
            <a:ext cx="958560" cy="95856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static.thenounproject.com/png/2041311-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3001" y="5118806"/>
            <a:ext cx="1090570" cy="10905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static.thenounproject.com/png/1441452-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2132" y="3871308"/>
            <a:ext cx="994062" cy="99406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static.thenounproject.com/png/715001-2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96" y="6496693"/>
            <a:ext cx="1148690" cy="114869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static.thenounproject.com/png/3148531-20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392" y="2999364"/>
            <a:ext cx="1011861" cy="101186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static.thenounproject.com/png/3249581-2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501" y="7645383"/>
            <a:ext cx="1081681" cy="108168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static.thenounproject.com/png/214897-200.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08405" y="2524600"/>
            <a:ext cx="1264038" cy="1264038"/>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ttps://static.thenounproject.com/png/1176750-200.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3113" y="5511952"/>
            <a:ext cx="879808" cy="879808"/>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s://static.thenounproject.com/png/1675650-2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0939" y="8800789"/>
            <a:ext cx="903860" cy="90386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s://static.thenounproject.com/png/2451048-200.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37733" y="7365816"/>
            <a:ext cx="1306561" cy="1306561"/>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s://static.thenounproject.com/png/132809-20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29667" y="1405821"/>
            <a:ext cx="1221515" cy="1221515"/>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https://static.thenounproject.com/png/1425955-200.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3113" y="523768"/>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67321" y="430933"/>
            <a:ext cx="4723359" cy="276999"/>
          </a:xfrm>
          <a:prstGeom prst="rect">
            <a:avLst/>
          </a:prstGeom>
        </p:spPr>
        <p:txBody>
          <a:bodyPr wrap="square">
            <a:spAutoFit/>
          </a:bodyPr>
          <a:lstStyle/>
          <a:p>
            <a:pPr algn="ctr"/>
            <a:r>
              <a:rPr lang="en-GB" sz="1200" b="1" dirty="0">
                <a:latin typeface="Century Gothic" panose="020B0502020202020204" pitchFamily="34" charset="0"/>
              </a:rPr>
              <a:t>Match up the subject to the correct icon</a:t>
            </a:r>
          </a:p>
        </p:txBody>
      </p:sp>
      <p:pic>
        <p:nvPicPr>
          <p:cNvPr id="21" name="Picture 20"/>
          <p:cNvPicPr>
            <a:picLocks noChangeAspect="1"/>
          </p:cNvPicPr>
          <p:nvPr/>
        </p:nvPicPr>
        <p:blipFill>
          <a:blip r:embed="rId16"/>
          <a:stretch>
            <a:fillRect/>
          </a:stretch>
        </p:blipFill>
        <p:spPr>
          <a:xfrm>
            <a:off x="419096" y="0"/>
            <a:ext cx="6019800" cy="419100"/>
          </a:xfrm>
          <a:prstGeom prst="rect">
            <a:avLst/>
          </a:prstGeom>
        </p:spPr>
      </p:pic>
      <p:pic>
        <p:nvPicPr>
          <p:cNvPr id="3" name="Picture 2" descr="A picture containing drawing&#10;&#10;Description automatically generated">
            <a:extLst>
              <a:ext uri="{FF2B5EF4-FFF2-40B4-BE49-F238E27FC236}">
                <a16:creationId xmlns:a16="http://schemas.microsoft.com/office/drawing/2014/main" id="{1E847E87-2A93-49DE-8110-D5B330DEFEE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57771" y="4215272"/>
            <a:ext cx="955591" cy="1271728"/>
          </a:xfrm>
          <a:prstGeom prst="rect">
            <a:avLst/>
          </a:prstGeom>
        </p:spPr>
      </p:pic>
      <p:pic>
        <p:nvPicPr>
          <p:cNvPr id="4" name="Picture 2" descr="Image result for french flag clipart black and white">
            <a:extLst>
              <a:ext uri="{FF2B5EF4-FFF2-40B4-BE49-F238E27FC236}">
                <a16:creationId xmlns:a16="http://schemas.microsoft.com/office/drawing/2014/main" id="{4092DEDF-5DF9-4A43-8FD9-296FEFA64F1D}"/>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54279" y="6391760"/>
            <a:ext cx="840507" cy="104285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8AE61F8A-0FA4-4493-861E-4EAFA183705A}"/>
              </a:ext>
            </a:extLst>
          </p:cNvPr>
          <p:cNvSpPr>
            <a:spLocks noGrp="1"/>
          </p:cNvSpPr>
          <p:nvPr>
            <p:ph type="sldNum" sz="quarter" idx="12"/>
          </p:nvPr>
        </p:nvSpPr>
        <p:spPr/>
        <p:txBody>
          <a:bodyPr/>
          <a:lstStyle/>
          <a:p>
            <a:fld id="{4B05C915-F183-4ABC-983A-BE78641662D2}" type="slidenum">
              <a:rPr lang="en-GB" smtClean="0"/>
              <a:t>7</a:t>
            </a:fld>
            <a:endParaRPr lang="en-GB"/>
          </a:p>
        </p:txBody>
      </p:sp>
    </p:spTree>
    <p:extLst>
      <p:ext uri="{BB962C8B-B14F-4D97-AF65-F5344CB8AC3E}">
        <p14:creationId xmlns:p14="http://schemas.microsoft.com/office/powerpoint/2010/main" val="360802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81125" y="0"/>
            <a:ext cx="4095750" cy="561975"/>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356103556"/>
              </p:ext>
            </p:extLst>
          </p:nvPr>
        </p:nvGraphicFramePr>
        <p:xfrm>
          <a:off x="186489" y="561971"/>
          <a:ext cx="6485022" cy="4601429"/>
        </p:xfrm>
        <a:graphic>
          <a:graphicData uri="http://schemas.openxmlformats.org/drawingml/2006/table">
            <a:tbl>
              <a:tblPr firstRow="1" bandRow="1">
                <a:tableStyleId>{5C22544A-7EE6-4342-B048-85BDC9FD1C3A}</a:tableStyleId>
              </a:tblPr>
              <a:tblGrid>
                <a:gridCol w="1080837">
                  <a:extLst>
                    <a:ext uri="{9D8B030D-6E8A-4147-A177-3AD203B41FA5}">
                      <a16:colId xmlns:a16="http://schemas.microsoft.com/office/drawing/2014/main" val="20000"/>
                    </a:ext>
                  </a:extLst>
                </a:gridCol>
                <a:gridCol w="1080837">
                  <a:extLst>
                    <a:ext uri="{9D8B030D-6E8A-4147-A177-3AD203B41FA5}">
                      <a16:colId xmlns:a16="http://schemas.microsoft.com/office/drawing/2014/main" val="20001"/>
                    </a:ext>
                  </a:extLst>
                </a:gridCol>
                <a:gridCol w="1080837">
                  <a:extLst>
                    <a:ext uri="{9D8B030D-6E8A-4147-A177-3AD203B41FA5}">
                      <a16:colId xmlns:a16="http://schemas.microsoft.com/office/drawing/2014/main" val="20002"/>
                    </a:ext>
                  </a:extLst>
                </a:gridCol>
                <a:gridCol w="1080837">
                  <a:extLst>
                    <a:ext uri="{9D8B030D-6E8A-4147-A177-3AD203B41FA5}">
                      <a16:colId xmlns:a16="http://schemas.microsoft.com/office/drawing/2014/main" val="20003"/>
                    </a:ext>
                  </a:extLst>
                </a:gridCol>
                <a:gridCol w="1080837">
                  <a:extLst>
                    <a:ext uri="{9D8B030D-6E8A-4147-A177-3AD203B41FA5}">
                      <a16:colId xmlns:a16="http://schemas.microsoft.com/office/drawing/2014/main" val="20004"/>
                    </a:ext>
                  </a:extLst>
                </a:gridCol>
                <a:gridCol w="1080837">
                  <a:extLst>
                    <a:ext uri="{9D8B030D-6E8A-4147-A177-3AD203B41FA5}">
                      <a16:colId xmlns:a16="http://schemas.microsoft.com/office/drawing/2014/main" val="20005"/>
                    </a:ext>
                  </a:extLst>
                </a:gridCol>
              </a:tblGrid>
              <a:tr h="334229">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dirty="0">
                          <a:solidFill>
                            <a:schemeClr val="tx1"/>
                          </a:solidFill>
                          <a:latin typeface="Century Gothic" panose="020B0502020202020204" pitchFamily="34" charset="0"/>
                        </a:rPr>
                        <a:t>Monday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1100" dirty="0">
                          <a:solidFill>
                            <a:schemeClr val="tx1"/>
                          </a:solidFill>
                          <a:latin typeface="Century Gothic" panose="020B0502020202020204" pitchFamily="34" charset="0"/>
                        </a:rPr>
                        <a:t>Tuesday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1100" dirty="0">
                          <a:solidFill>
                            <a:schemeClr val="tx1"/>
                          </a:solidFill>
                          <a:latin typeface="Century Gothic" panose="020B0502020202020204" pitchFamily="34" charset="0"/>
                        </a:rPr>
                        <a:t>Wednesday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1100" dirty="0">
                          <a:solidFill>
                            <a:schemeClr val="tx1"/>
                          </a:solidFill>
                          <a:latin typeface="Century Gothic" panose="020B0502020202020204" pitchFamily="34" charset="0"/>
                        </a:rPr>
                        <a:t>Thursday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1100" dirty="0">
                          <a:solidFill>
                            <a:schemeClr val="tx1"/>
                          </a:solidFill>
                          <a:latin typeface="Century Gothic" panose="020B0502020202020204" pitchFamily="34" charset="0"/>
                        </a:rPr>
                        <a:t>Friday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0"/>
                  </a:ext>
                </a:extLst>
              </a:tr>
              <a:tr h="334229">
                <a:tc>
                  <a:txBody>
                    <a:bodyPr/>
                    <a:lstStyle/>
                    <a:p>
                      <a:pPr algn="ctr"/>
                      <a:r>
                        <a:rPr lang="en-GB" sz="1100" dirty="0">
                          <a:solidFill>
                            <a:schemeClr val="tx1"/>
                          </a:solidFill>
                          <a:latin typeface="Century Gothic" panose="020B0502020202020204" pitchFamily="34" charset="0"/>
                        </a:rPr>
                        <a:t>Registration</a:t>
                      </a:r>
                    </a:p>
                    <a:p>
                      <a:pPr algn="ctr"/>
                      <a:r>
                        <a:rPr lang="en-GB" sz="1100" dirty="0">
                          <a:solidFill>
                            <a:schemeClr val="tx1"/>
                          </a:solidFill>
                          <a:latin typeface="Century Gothic" panose="020B0502020202020204" pitchFamily="34" charset="0"/>
                        </a:rPr>
                        <a:t>09.00-09.10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34229">
                <a:tc>
                  <a:txBody>
                    <a:bodyPr/>
                    <a:lstStyle/>
                    <a:p>
                      <a:pPr algn="ctr"/>
                      <a:r>
                        <a:rPr lang="en-GB" sz="1100" dirty="0">
                          <a:solidFill>
                            <a:schemeClr val="tx1"/>
                          </a:solidFill>
                          <a:latin typeface="Century Gothic" panose="020B0502020202020204" pitchFamily="34" charset="0"/>
                        </a:rPr>
                        <a:t>Period</a:t>
                      </a:r>
                      <a:r>
                        <a:rPr lang="en-GB" sz="1100" baseline="0" dirty="0">
                          <a:solidFill>
                            <a:schemeClr val="tx1"/>
                          </a:solidFill>
                          <a:latin typeface="Century Gothic" panose="020B0502020202020204" pitchFamily="34" charset="0"/>
                        </a:rPr>
                        <a:t> 1</a:t>
                      </a:r>
                    </a:p>
                    <a:p>
                      <a:pPr algn="ctr"/>
                      <a:r>
                        <a:rPr lang="en-GB" sz="1100" baseline="0" dirty="0">
                          <a:solidFill>
                            <a:schemeClr val="tx1"/>
                          </a:solidFill>
                          <a:latin typeface="Century Gothic" panose="020B0502020202020204" pitchFamily="34" charset="0"/>
                        </a:rPr>
                        <a:t>09.10-10.00</a:t>
                      </a: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6686">
                <a:tc>
                  <a:txBody>
                    <a:bodyPr/>
                    <a:lstStyle/>
                    <a:p>
                      <a:pPr algn="ctr"/>
                      <a:r>
                        <a:rPr lang="en-GB" sz="1100" dirty="0">
                          <a:solidFill>
                            <a:schemeClr val="tx1"/>
                          </a:solidFill>
                          <a:latin typeface="Century Gothic" panose="020B0502020202020204" pitchFamily="34" charset="0"/>
                        </a:rPr>
                        <a:t>Period 2</a:t>
                      </a:r>
                    </a:p>
                    <a:p>
                      <a:pPr algn="ctr"/>
                      <a:r>
                        <a:rPr lang="en-GB" sz="1100" dirty="0">
                          <a:solidFill>
                            <a:schemeClr val="tx1"/>
                          </a:solidFill>
                          <a:latin typeface="Century Gothic" panose="020B0502020202020204" pitchFamily="34" charset="0"/>
                        </a:rPr>
                        <a:t>10.00-10.50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4229">
                <a:tc gridSpan="6">
                  <a:txBody>
                    <a:bodyPr/>
                    <a:lstStyle/>
                    <a:p>
                      <a:pPr algn="ctr"/>
                      <a:r>
                        <a:rPr lang="en-GB" sz="1100" dirty="0">
                          <a:solidFill>
                            <a:schemeClr val="tx1"/>
                          </a:solidFill>
                          <a:latin typeface="Century Gothic" panose="020B0502020202020204" pitchFamily="34" charset="0"/>
                        </a:rPr>
                        <a:t>BREAK</a:t>
                      </a:r>
                    </a:p>
                    <a:p>
                      <a:pPr algn="ctr"/>
                      <a:r>
                        <a:rPr lang="en-GB" sz="1100" dirty="0">
                          <a:solidFill>
                            <a:schemeClr val="tx1"/>
                          </a:solidFill>
                          <a:latin typeface="Century Gothic" panose="020B0502020202020204" pitchFamily="34" charset="0"/>
                        </a:rPr>
                        <a:t>10:5—11.05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34229">
                <a:tc>
                  <a:txBody>
                    <a:bodyPr/>
                    <a:lstStyle/>
                    <a:p>
                      <a:pPr algn="ctr"/>
                      <a:r>
                        <a:rPr lang="en-GB" sz="1100" dirty="0">
                          <a:solidFill>
                            <a:schemeClr val="tx1"/>
                          </a:solidFill>
                          <a:latin typeface="Century Gothic" panose="020B0502020202020204" pitchFamily="34" charset="0"/>
                        </a:rPr>
                        <a:t>Period 3</a:t>
                      </a:r>
                    </a:p>
                    <a:p>
                      <a:pPr algn="ctr"/>
                      <a:r>
                        <a:rPr lang="en-GB" sz="1100" dirty="0">
                          <a:solidFill>
                            <a:schemeClr val="tx1"/>
                          </a:solidFill>
                          <a:latin typeface="Century Gothic" panose="020B0502020202020204" pitchFamily="34" charset="0"/>
                        </a:rPr>
                        <a:t>11.05-11.55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34229">
                <a:tc>
                  <a:txBody>
                    <a:bodyPr/>
                    <a:lstStyle/>
                    <a:p>
                      <a:pPr algn="ctr"/>
                      <a:r>
                        <a:rPr lang="en-GB" sz="1100" dirty="0">
                          <a:solidFill>
                            <a:schemeClr val="tx1"/>
                          </a:solidFill>
                          <a:latin typeface="Century Gothic" panose="020B0502020202020204" pitchFamily="34" charset="0"/>
                        </a:rPr>
                        <a:t>Period 4</a:t>
                      </a:r>
                    </a:p>
                    <a:p>
                      <a:pPr algn="ctr"/>
                      <a:r>
                        <a:rPr lang="en-GB" sz="1100" dirty="0">
                          <a:solidFill>
                            <a:schemeClr val="tx1"/>
                          </a:solidFill>
                          <a:latin typeface="Century Gothic" panose="020B0502020202020204" pitchFamily="34" charset="0"/>
                        </a:rPr>
                        <a:t>11.55-12.45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34229">
                <a:tc gridSpan="6">
                  <a:txBody>
                    <a:bodyPr/>
                    <a:lstStyle/>
                    <a:p>
                      <a:pPr algn="ctr"/>
                      <a:r>
                        <a:rPr lang="en-GB" sz="1100" dirty="0">
                          <a:solidFill>
                            <a:schemeClr val="tx1"/>
                          </a:solidFill>
                          <a:latin typeface="Century Gothic" panose="020B0502020202020204" pitchFamily="34" charset="0"/>
                        </a:rPr>
                        <a:t>LUNCH</a:t>
                      </a:r>
                    </a:p>
                    <a:p>
                      <a:pPr algn="ctr"/>
                      <a:r>
                        <a:rPr lang="en-GB" sz="1100" dirty="0">
                          <a:solidFill>
                            <a:schemeClr val="tx1"/>
                          </a:solidFill>
                          <a:latin typeface="Century Gothic" panose="020B0502020202020204" pitchFamily="34" charset="0"/>
                        </a:rPr>
                        <a:t>12.45-13.25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34229">
                <a:tc>
                  <a:txBody>
                    <a:bodyPr/>
                    <a:lstStyle/>
                    <a:p>
                      <a:pPr algn="ctr"/>
                      <a:r>
                        <a:rPr lang="en-GB" sz="1100" dirty="0">
                          <a:solidFill>
                            <a:schemeClr val="tx1"/>
                          </a:solidFill>
                          <a:latin typeface="Century Gothic" panose="020B0502020202020204" pitchFamily="34" charset="0"/>
                        </a:rPr>
                        <a:t>Period 5</a:t>
                      </a:r>
                    </a:p>
                    <a:p>
                      <a:pPr algn="ctr"/>
                      <a:r>
                        <a:rPr lang="en-GB" sz="1100" dirty="0">
                          <a:solidFill>
                            <a:schemeClr val="tx1"/>
                          </a:solidFill>
                          <a:latin typeface="Century Gothic" panose="020B0502020202020204" pitchFamily="34" charset="0"/>
                        </a:rPr>
                        <a:t>13.25-14.15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34229">
                <a:tc>
                  <a:txBody>
                    <a:bodyPr/>
                    <a:lstStyle/>
                    <a:p>
                      <a:pPr algn="ctr"/>
                      <a:r>
                        <a:rPr lang="en-GB" sz="1100" dirty="0">
                          <a:solidFill>
                            <a:schemeClr val="tx1"/>
                          </a:solidFill>
                          <a:latin typeface="Century Gothic" panose="020B0502020202020204" pitchFamily="34" charset="0"/>
                        </a:rPr>
                        <a:t>Period 6</a:t>
                      </a:r>
                    </a:p>
                    <a:p>
                      <a:pPr algn="ctr"/>
                      <a:r>
                        <a:rPr lang="en-GB" sz="1100" dirty="0">
                          <a:solidFill>
                            <a:schemeClr val="tx1"/>
                          </a:solidFill>
                          <a:latin typeface="Century Gothic" panose="020B0502020202020204" pitchFamily="34" charset="0"/>
                        </a:rPr>
                        <a:t>14.15-15.05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34229">
                <a:tc>
                  <a:txBody>
                    <a:bodyPr/>
                    <a:lstStyle/>
                    <a:p>
                      <a:pPr algn="ctr"/>
                      <a:r>
                        <a:rPr lang="en-GB" sz="1100" dirty="0">
                          <a:solidFill>
                            <a:schemeClr val="tx1"/>
                          </a:solidFill>
                          <a:latin typeface="Century Gothic" panose="020B0502020202020204" pitchFamily="34" charset="0"/>
                        </a:rPr>
                        <a:t>Period 7</a:t>
                      </a:r>
                    </a:p>
                    <a:p>
                      <a:pPr algn="ctr"/>
                      <a:r>
                        <a:rPr lang="en-GB" sz="1100" dirty="0">
                          <a:solidFill>
                            <a:schemeClr val="tx1"/>
                          </a:solidFill>
                          <a:latin typeface="Century Gothic" panose="020B0502020202020204" pitchFamily="34" charset="0"/>
                        </a:rPr>
                        <a:t>15.05-15.55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9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7" name="TextBox 6"/>
          <p:cNvSpPr txBox="1"/>
          <p:nvPr/>
        </p:nvSpPr>
        <p:spPr>
          <a:xfrm>
            <a:off x="186489" y="5331040"/>
            <a:ext cx="6485022" cy="4898842"/>
          </a:xfrm>
          <a:prstGeom prst="rect">
            <a:avLst/>
          </a:prstGeom>
          <a:noFill/>
        </p:spPr>
        <p:txBody>
          <a:bodyPr wrap="square" rtlCol="0">
            <a:spAutoFit/>
          </a:bodyPr>
          <a:lstStyle/>
          <a:p>
            <a:pPr>
              <a:lnSpc>
                <a:spcPct val="150000"/>
              </a:lnSpc>
            </a:pPr>
            <a:endParaRPr lang="en-GB" sz="1400" dirty="0">
              <a:highlight>
                <a:srgbClr val="FFFF00"/>
              </a:highlight>
              <a:latin typeface="Century Gothic" panose="020B0502020202020204" pitchFamily="34" charset="0"/>
            </a:endParaRPr>
          </a:p>
          <a:p>
            <a:pPr marL="285750" indent="-285750">
              <a:lnSpc>
                <a:spcPct val="150000"/>
              </a:lnSpc>
              <a:buFont typeface="Arial" panose="020B0604020202020204" pitchFamily="34" charset="0"/>
              <a:buChar char="•"/>
            </a:pPr>
            <a:r>
              <a:rPr lang="en-GB" sz="1400" dirty="0">
                <a:latin typeface="Century Gothic" panose="020B0502020202020204" pitchFamily="34" charset="0"/>
              </a:rPr>
              <a:t>What lesson do you have period 5 on Thursday?.......................................</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Who is your PSE teacher? ………………………..</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How many minutes does each lesson last? …………………………………</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How long is registration?………………………………………………………..</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How long is lunch and break combined? …………………………………...</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Where is PE? ……………………………………………………………..</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How many times a week do you have the following:</a:t>
            </a:r>
          </a:p>
          <a:p>
            <a:pPr marL="742950" lvl="1" indent="-285750">
              <a:lnSpc>
                <a:spcPct val="150000"/>
              </a:lnSpc>
              <a:buFont typeface="Arial" panose="020B0604020202020204" pitchFamily="34" charset="0"/>
              <a:buChar char="•"/>
            </a:pPr>
            <a:r>
              <a:rPr lang="en-GB" sz="1400" dirty="0">
                <a:latin typeface="Century Gothic" panose="020B0502020202020204" pitchFamily="34" charset="0"/>
              </a:rPr>
              <a:t>Maths: ………………………………..</a:t>
            </a:r>
          </a:p>
          <a:p>
            <a:pPr marL="742950" lvl="1" indent="-285750">
              <a:lnSpc>
                <a:spcPct val="150000"/>
              </a:lnSpc>
              <a:buFont typeface="Arial" panose="020B0604020202020204" pitchFamily="34" charset="0"/>
              <a:buChar char="•"/>
            </a:pPr>
            <a:r>
              <a:rPr lang="en-GB" sz="1400" dirty="0">
                <a:latin typeface="Century Gothic" panose="020B0502020202020204" pitchFamily="34" charset="0"/>
              </a:rPr>
              <a:t>English: ……………………………….</a:t>
            </a:r>
          </a:p>
          <a:p>
            <a:pPr marL="742950" lvl="1" indent="-285750">
              <a:lnSpc>
                <a:spcPct val="150000"/>
              </a:lnSpc>
              <a:buFont typeface="Arial" panose="020B0604020202020204" pitchFamily="34" charset="0"/>
              <a:buChar char="•"/>
            </a:pPr>
            <a:r>
              <a:rPr lang="en-GB" sz="1400" dirty="0">
                <a:latin typeface="Century Gothic" panose="020B0502020202020204" pitchFamily="34" charset="0"/>
              </a:rPr>
              <a:t>PSE: ……………………………….</a:t>
            </a:r>
          </a:p>
          <a:p>
            <a:pPr marL="285750" indent="-285750">
              <a:lnSpc>
                <a:spcPct val="150000"/>
              </a:lnSpc>
              <a:buFont typeface="Arial" panose="020B0604020202020204" pitchFamily="34" charset="0"/>
              <a:buChar char="•"/>
            </a:pPr>
            <a:r>
              <a:rPr lang="en-GB" sz="1400" dirty="0">
                <a:latin typeface="Century Gothic" panose="020B0502020202020204" pitchFamily="34" charset="0"/>
              </a:rPr>
              <a:t>Which days will you need your PE kit? ………………………………………………………………………………</a:t>
            </a:r>
          </a:p>
          <a:p>
            <a:pPr>
              <a:lnSpc>
                <a:spcPct val="150000"/>
              </a:lnSpc>
            </a:pPr>
            <a:endParaRPr lang="en-GB" sz="1400" dirty="0">
              <a:latin typeface="Century Gothic" panose="020B0502020202020204" pitchFamily="34" charset="0"/>
            </a:endParaRPr>
          </a:p>
        </p:txBody>
      </p:sp>
      <p:sp>
        <p:nvSpPr>
          <p:cNvPr id="2" name="Slide Number Placeholder 1">
            <a:extLst>
              <a:ext uri="{FF2B5EF4-FFF2-40B4-BE49-F238E27FC236}">
                <a16:creationId xmlns:a16="http://schemas.microsoft.com/office/drawing/2014/main" id="{B1E67E79-8862-4887-8652-DFA5E606B6F4}"/>
              </a:ext>
            </a:extLst>
          </p:cNvPr>
          <p:cNvSpPr>
            <a:spLocks noGrp="1"/>
          </p:cNvSpPr>
          <p:nvPr>
            <p:ph type="sldNum" sz="quarter" idx="12"/>
          </p:nvPr>
        </p:nvSpPr>
        <p:spPr/>
        <p:txBody>
          <a:bodyPr/>
          <a:lstStyle/>
          <a:p>
            <a:fld id="{4B05C915-F183-4ABC-983A-BE78641662D2}" type="slidenum">
              <a:rPr lang="en-GB" smtClean="0"/>
              <a:t>8</a:t>
            </a:fld>
            <a:endParaRPr lang="en-GB"/>
          </a:p>
        </p:txBody>
      </p:sp>
    </p:spTree>
    <p:extLst>
      <p:ext uri="{BB962C8B-B14F-4D97-AF65-F5344CB8AC3E}">
        <p14:creationId xmlns:p14="http://schemas.microsoft.com/office/powerpoint/2010/main" val="170314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90737" y="51510"/>
            <a:ext cx="2676525" cy="561975"/>
          </a:xfrm>
          <a:prstGeom prst="rect">
            <a:avLst/>
          </a:prstGeom>
        </p:spPr>
      </p:pic>
      <p:pic>
        <p:nvPicPr>
          <p:cNvPr id="2050" name="Picture 2" descr="https://static.thenounproject.com/png/850367-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878" y="6079177"/>
            <a:ext cx="3960173" cy="396017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6200" y="613485"/>
            <a:ext cx="6705600" cy="1600438"/>
          </a:xfrm>
          <a:prstGeom prst="rect">
            <a:avLst/>
          </a:prstGeom>
        </p:spPr>
        <p:txBody>
          <a:bodyPr wrap="square">
            <a:spAutoFit/>
          </a:bodyPr>
          <a:lstStyle/>
          <a:p>
            <a:pPr algn="ctr"/>
            <a:r>
              <a:rPr lang="en-GB" sz="1400" dirty="0">
                <a:latin typeface="Century Gothic" panose="020B0502020202020204" pitchFamily="34" charset="0"/>
              </a:rPr>
              <a:t>At secondary school, you will be moving around to different classrooms for different lessons. You could be in 7 classrooms in one day. This means that you need to bring all the equipment you will require with you for the day. You can keep larger items such as your PE kit in your locker, however you can only go to your locker before school, at break and lunchtime and at the end of the day. Below are some items you will need to bring – can you identify them and add anything else?</a:t>
            </a:r>
          </a:p>
        </p:txBody>
      </p:sp>
      <p:pic>
        <p:nvPicPr>
          <p:cNvPr id="2052" name="Picture 4" descr="https://static.thenounproject.com/png/2582605-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1149" y="8024049"/>
            <a:ext cx="1760625" cy="17606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tatic.thenounproject.com/png/2285436-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211455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tatic.thenounproject.com/png/1721269-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64672" y="3356512"/>
            <a:ext cx="970840" cy="97084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tatic.thenounproject.com/png/2850939-2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4250" y="3417128"/>
            <a:ext cx="849834" cy="84983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static.thenounproject.com/png/1892638-20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1351" y="3495041"/>
            <a:ext cx="832311" cy="83231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static.thenounproject.com/png/655537-2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5575" y="349504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s://static.thenounproject.com/png/2547536-200.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24343" y="6549315"/>
            <a:ext cx="1299285" cy="1299285"/>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https://static.thenounproject.com/png/1261241-200.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03172" y="5064362"/>
            <a:ext cx="882176" cy="882176"/>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https://static.thenounproject.com/png/774538-2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4672" y="8404203"/>
            <a:ext cx="1180008" cy="1180008"/>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https://static.thenounproject.com/png/1753102-200.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1775" y="4967927"/>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https://static.thenounproject.com/png/663080-20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1150" y="4815527"/>
            <a:ext cx="1263650" cy="1263650"/>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https://static.thenounproject.com/png/1043010-200.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97395" y="4881582"/>
            <a:ext cx="976689" cy="976689"/>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descr="https://static.thenounproject.com/png/2671831-200.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64672" y="6623517"/>
            <a:ext cx="1108548" cy="110854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83F04E9C-4376-486B-8C9B-49F648D925CB}"/>
              </a:ext>
            </a:extLst>
          </p:cNvPr>
          <p:cNvSpPr>
            <a:spLocks noGrp="1"/>
          </p:cNvSpPr>
          <p:nvPr>
            <p:ph type="sldNum" sz="quarter" idx="12"/>
          </p:nvPr>
        </p:nvSpPr>
        <p:spPr/>
        <p:txBody>
          <a:bodyPr/>
          <a:lstStyle/>
          <a:p>
            <a:fld id="{4B05C915-F183-4ABC-983A-BE78641662D2}" type="slidenum">
              <a:rPr lang="en-GB" smtClean="0"/>
              <a:t>9</a:t>
            </a:fld>
            <a:endParaRPr lang="en-GB"/>
          </a:p>
        </p:txBody>
      </p:sp>
    </p:spTree>
    <p:extLst>
      <p:ext uri="{BB962C8B-B14F-4D97-AF65-F5344CB8AC3E}">
        <p14:creationId xmlns:p14="http://schemas.microsoft.com/office/powerpoint/2010/main" val="19222539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1983</TotalTime>
  <Words>1577</Words>
  <Application>Microsoft Office PowerPoint</Application>
  <PresentationFormat>A4 Paper (210x297 mm)</PresentationFormat>
  <Paragraphs>535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Century Gothic</vt:lpstr>
      <vt:lpstr>Modern Love Grunge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School Values </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Eloise Marner</dc:creator>
  <cp:lastModifiedBy>Fiona Watson</cp:lastModifiedBy>
  <cp:revision>51</cp:revision>
  <dcterms:created xsi:type="dcterms:W3CDTF">2020-04-09T12:00:21Z</dcterms:created>
  <dcterms:modified xsi:type="dcterms:W3CDTF">2020-05-22T09:58:38Z</dcterms:modified>
</cp:coreProperties>
</file>