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Open Sans SemiBold"/>
      <p:regular r:id="rId17"/>
      <p:bold r:id="rId18"/>
      <p:italic r:id="rId19"/>
      <p:boldItalic r:id="rId20"/>
    </p:embeddedFont>
    <p:embeddedFont>
      <p:font typeface="Helvetica Neue"/>
      <p:regular r:id="rId21"/>
      <p:bold r:id="rId22"/>
      <p:italic r:id="rId23"/>
      <p:boldItalic r:id="rId24"/>
    </p:embeddedFont>
    <p:embeddedFont>
      <p:font typeface="Helvetica Neue Light"/>
      <p:regular r:id="rId25"/>
      <p:bold r:id="rId26"/>
      <p:italic r:id="rId27"/>
      <p:boldItalic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SemiBold-boldItalic.fntdata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Light-bold.fntdata"/><Relationship Id="rId25" Type="http://schemas.openxmlformats.org/officeDocument/2006/relationships/font" Target="fonts/HelveticaNeueLight-regular.fntdata"/><Relationship Id="rId28" Type="http://schemas.openxmlformats.org/officeDocument/2006/relationships/font" Target="fonts/HelveticaNeueLight-boldItalic.fntdata"/><Relationship Id="rId27" Type="http://schemas.openxmlformats.org/officeDocument/2006/relationships/font" Target="fonts/HelveticaNeueLigh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OpenSansSemiBold-regular.fntdata"/><Relationship Id="rId16" Type="http://schemas.openxmlformats.org/officeDocument/2006/relationships/slide" Target="slides/slide12.xml"/><Relationship Id="rId19" Type="http://schemas.openxmlformats.org/officeDocument/2006/relationships/font" Target="fonts/OpenSansSemiBold-italic.fntdata"/><Relationship Id="rId18" Type="http://schemas.openxmlformats.org/officeDocument/2006/relationships/font" Target="fonts/OpenSans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14300" lvl="0" marL="0" marR="0" rtl="0" algn="l">
              <a:spcBef>
                <a:spcPts val="0"/>
              </a:spcBef>
              <a:buSzPct val="100000"/>
              <a:buFont typeface="Helvetica Neue"/>
              <a:buChar char="●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14300" lvl="1" marL="228600" marR="0" rtl="0" algn="l">
              <a:spcBef>
                <a:spcPts val="0"/>
              </a:spcBef>
              <a:buSzPct val="100000"/>
              <a:buFont typeface="Helvetica Neue"/>
              <a:buChar char="○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457200" marR="0" rtl="0" algn="l">
              <a:spcBef>
                <a:spcPts val="0"/>
              </a:spcBef>
              <a:buSzPct val="100000"/>
              <a:buFont typeface="Helvetica Neue"/>
              <a:buChar char="■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71500" lvl="3" marL="685800" marR="0" rtl="0" algn="l">
              <a:spcBef>
                <a:spcPts val="0"/>
              </a:spcBef>
              <a:buSzPct val="100000"/>
              <a:buFont typeface="Helvetica Neue"/>
              <a:buChar char="●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800100" lvl="4" marL="914400" marR="0" rtl="0" algn="l">
              <a:spcBef>
                <a:spcPts val="0"/>
              </a:spcBef>
              <a:buSzPct val="100000"/>
              <a:buFont typeface="Helvetica Neue"/>
              <a:buChar char="○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028700" lvl="5" marL="1143000" marR="0" rtl="0" algn="l">
              <a:spcBef>
                <a:spcPts val="0"/>
              </a:spcBef>
              <a:buSzPct val="100000"/>
              <a:buFont typeface="Helvetica Neue"/>
              <a:buChar char="■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257300" lvl="6" marL="1371600" marR="0" rtl="0" algn="l">
              <a:spcBef>
                <a:spcPts val="0"/>
              </a:spcBef>
              <a:buSzPct val="100000"/>
              <a:buFont typeface="Helvetica Neue"/>
              <a:buChar char="●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485900" lvl="7" marL="1600200" marR="0" rtl="0" algn="l">
              <a:spcBef>
                <a:spcPts val="0"/>
              </a:spcBef>
              <a:buSzPct val="100000"/>
              <a:buFont typeface="Helvetica Neue"/>
              <a:buChar char="○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714500" lvl="8" marL="1828800" marR="0" rtl="0" algn="l">
              <a:spcBef>
                <a:spcPts val="0"/>
              </a:spcBef>
              <a:buSzPct val="100000"/>
              <a:buFont typeface="Helvetica Neue"/>
              <a:buChar char="■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" name="Shape 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" name="Shape 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" name="Shape 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x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-9669" y="-6297"/>
            <a:ext cx="12211338" cy="6854430"/>
          </a:xfrm>
          <a:prstGeom prst="rect">
            <a:avLst/>
          </a:prstGeom>
          <a:solidFill>
            <a:srgbClr val="F4F6F6"/>
          </a:solidFill>
          <a:ln>
            <a:noFill/>
          </a:ln>
        </p:spPr>
        <p:txBody>
          <a:bodyPr anchorCtr="0" anchor="ctr" bIns="25375" lIns="25375" rIns="25375" tIns="25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satchel strip.png" id="26" name="Shape 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588" y="6791684"/>
            <a:ext cx="12201175" cy="711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tchel together_2@3x.png" id="27" name="Shape 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5137" y="5403132"/>
            <a:ext cx="2441726" cy="78064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/>
          <p:nvPr/>
        </p:nvSpPr>
        <p:spPr>
          <a:xfrm>
            <a:off x="-9669" y="1786"/>
            <a:ext cx="12211338" cy="4737557"/>
          </a:xfrm>
          <a:prstGeom prst="rect">
            <a:avLst/>
          </a:prstGeom>
          <a:solidFill>
            <a:srgbClr val="33495F"/>
          </a:solidFill>
          <a:ln>
            <a:noFill/>
          </a:ln>
        </p:spPr>
        <p:txBody>
          <a:bodyPr anchorCtr="0" anchor="ctr" bIns="25375" lIns="25375" rIns="25375" tIns="25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593095" y="6288594"/>
            <a:ext cx="143130" cy="132461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25" lIns="22825" rIns="22825" tIns="228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End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9669" y="1785"/>
            <a:ext cx="12211338" cy="6854430"/>
          </a:xfrm>
          <a:prstGeom prst="rect">
            <a:avLst/>
          </a:prstGeom>
          <a:solidFill>
            <a:srgbClr val="F4F6F6"/>
          </a:solidFill>
          <a:ln>
            <a:noFill/>
          </a:ln>
        </p:spPr>
        <p:txBody>
          <a:bodyPr anchorCtr="0" anchor="ctr" bIns="25375" lIns="25375" rIns="25375" tIns="25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satchel strip.png" id="32" name="Shape 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9669" y="6785071"/>
            <a:ext cx="12211338" cy="7114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/>
          <p:nvPr>
            <p:ph idx="12" type="sldNum"/>
          </p:nvPr>
        </p:nvSpPr>
        <p:spPr>
          <a:xfrm>
            <a:off x="8593095" y="6288594"/>
            <a:ext cx="143130" cy="132461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25" lIns="22825" rIns="22825" tIns="228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End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-12850" y="0"/>
            <a:ext cx="12217699" cy="6858002"/>
          </a:xfrm>
          <a:prstGeom prst="rect">
            <a:avLst/>
          </a:prstGeom>
          <a:solidFill>
            <a:srgbClr val="F4F6F6"/>
          </a:solidFill>
          <a:ln>
            <a:noFill/>
          </a:ln>
        </p:spPr>
        <p:txBody>
          <a:bodyPr anchorCtr="0" anchor="ctr" bIns="25400" lIns="25400" rIns="25400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satchel strip.png" id="36" name="Shape 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2850" y="6786821"/>
            <a:ext cx="12217699" cy="7117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>
            <p:ph idx="12" type="sldNum"/>
          </p:nvPr>
        </p:nvSpPr>
        <p:spPr>
          <a:xfrm>
            <a:off x="8594446" y="6290107"/>
            <a:ext cx="143153" cy="132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22850" rIns="22850" tIns="22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ntent Slid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 27" id="41" name="Shape 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/>
          <p:nvPr/>
        </p:nvSpPr>
        <p:spPr>
          <a:xfrm>
            <a:off x="1335" y="0"/>
            <a:ext cx="12192000" cy="537027"/>
          </a:xfrm>
          <a:prstGeom prst="rect">
            <a:avLst/>
          </a:prstGeom>
          <a:solidFill>
            <a:srgbClr val="33495F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ape 29" id="43" name="Shape 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26475" y="226845"/>
            <a:ext cx="686599" cy="277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 30" id="44" name="Shape 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13249" y="92902"/>
            <a:ext cx="560270" cy="3507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Shape 45"/>
          <p:cNvGrpSpPr/>
          <p:nvPr/>
        </p:nvGrpSpPr>
        <p:grpSpPr>
          <a:xfrm>
            <a:off x="-1" y="536531"/>
            <a:ext cx="12195604" cy="46800"/>
            <a:chOff x="0" y="0"/>
            <a:chExt cx="12195603" cy="46799"/>
          </a:xfrm>
        </p:grpSpPr>
        <p:sp>
          <p:nvSpPr>
            <p:cNvPr id="46" name="Shape 46"/>
            <p:cNvSpPr/>
            <p:nvPr/>
          </p:nvSpPr>
          <p:spPr>
            <a:xfrm>
              <a:off x="6097332" y="0"/>
              <a:ext cx="1220400" cy="46799"/>
            </a:xfrm>
            <a:prstGeom prst="rect">
              <a:avLst/>
            </a:prstGeom>
            <a:solidFill>
              <a:srgbClr val="0E79C9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0" y="0"/>
              <a:ext cx="1220400" cy="46799"/>
            </a:xfrm>
            <a:prstGeom prst="rect">
              <a:avLst/>
            </a:prstGeom>
            <a:solidFill>
              <a:srgbClr val="3BAFDA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10975202" y="0"/>
              <a:ext cx="1220400" cy="46799"/>
            </a:xfrm>
            <a:prstGeom prst="rect">
              <a:avLst/>
            </a:prstGeom>
            <a:solidFill>
              <a:srgbClr val="48CFAD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2438932" y="0"/>
              <a:ext cx="1220400" cy="46799"/>
            </a:xfrm>
            <a:prstGeom prst="rect">
              <a:avLst/>
            </a:prstGeom>
            <a:solidFill>
              <a:srgbClr val="8CC152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9755734" y="0"/>
              <a:ext cx="1220400" cy="46799"/>
            </a:xfrm>
            <a:prstGeom prst="rect">
              <a:avLst/>
            </a:prstGeom>
            <a:solidFill>
              <a:srgbClr val="FFCE54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1219465" y="0"/>
              <a:ext cx="1220400" cy="46799"/>
            </a:xfrm>
            <a:prstGeom prst="rect">
              <a:avLst/>
            </a:prstGeom>
            <a:solidFill>
              <a:srgbClr val="F3A100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3658400" y="0"/>
              <a:ext cx="1220400" cy="46799"/>
            </a:xfrm>
            <a:prstGeom prst="rect">
              <a:avLst/>
            </a:prstGeom>
            <a:solidFill>
              <a:srgbClr val="E9573F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8535739" y="0"/>
              <a:ext cx="1220400" cy="46799"/>
            </a:xfrm>
            <a:prstGeom prst="rect">
              <a:avLst/>
            </a:prstGeom>
            <a:solidFill>
              <a:srgbClr val="DA4453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4877866" y="0"/>
              <a:ext cx="1220400" cy="46799"/>
            </a:xfrm>
            <a:prstGeom prst="rect">
              <a:avLst/>
            </a:prstGeom>
            <a:solidFill>
              <a:srgbClr val="D770AD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7316800" y="0"/>
              <a:ext cx="1220400" cy="46799"/>
            </a:xfrm>
            <a:prstGeom prst="rect">
              <a:avLst/>
            </a:prstGeom>
            <a:solidFill>
              <a:srgbClr val="AAB2BD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Shape 56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 10"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/>
          <p:nvPr/>
        </p:nvSpPr>
        <p:spPr>
          <a:xfrm>
            <a:off x="1334" y="0"/>
            <a:ext cx="4860002" cy="6858000"/>
          </a:xfrm>
          <a:prstGeom prst="rect">
            <a:avLst/>
          </a:prstGeom>
          <a:solidFill>
            <a:srgbClr val="33495F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ape 12" id="8" name="Shape 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61208" y="5972037"/>
            <a:ext cx="1681858" cy="678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Shape 9"/>
          <p:cNvGrpSpPr/>
          <p:nvPr/>
        </p:nvGrpSpPr>
        <p:grpSpPr>
          <a:xfrm>
            <a:off x="-3602" y="6811196"/>
            <a:ext cx="4860000" cy="46800"/>
            <a:chOff x="0" y="0"/>
            <a:chExt cx="4859999" cy="46799"/>
          </a:xfrm>
        </p:grpSpPr>
        <p:sp>
          <p:nvSpPr>
            <p:cNvPr id="10" name="Shape 10"/>
            <p:cNvSpPr/>
            <p:nvPr/>
          </p:nvSpPr>
          <p:spPr>
            <a:xfrm>
              <a:off x="2429814" y="0"/>
              <a:ext cx="486335" cy="46799"/>
            </a:xfrm>
            <a:prstGeom prst="rect">
              <a:avLst/>
            </a:prstGeom>
            <a:solidFill>
              <a:srgbClr val="0E79C9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0" y="0"/>
              <a:ext cx="486335" cy="46799"/>
            </a:xfrm>
            <a:prstGeom prst="rect">
              <a:avLst/>
            </a:prstGeom>
            <a:solidFill>
              <a:srgbClr val="3BAFDA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4373664" y="0"/>
              <a:ext cx="486335" cy="46799"/>
            </a:xfrm>
            <a:prstGeom prst="rect">
              <a:avLst/>
            </a:prstGeom>
            <a:solidFill>
              <a:srgbClr val="48CFAD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971925" y="0"/>
              <a:ext cx="486335" cy="46799"/>
            </a:xfrm>
            <a:prstGeom prst="rect">
              <a:avLst/>
            </a:prstGeom>
            <a:solidFill>
              <a:srgbClr val="8CC152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3887701" y="0"/>
              <a:ext cx="486335" cy="46799"/>
            </a:xfrm>
            <a:prstGeom prst="rect">
              <a:avLst/>
            </a:prstGeom>
            <a:solidFill>
              <a:srgbClr val="FFCE54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485962" y="0"/>
              <a:ext cx="486335" cy="46799"/>
            </a:xfrm>
            <a:prstGeom prst="rect">
              <a:avLst/>
            </a:prstGeom>
            <a:solidFill>
              <a:srgbClr val="F3A100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1457887" y="0"/>
              <a:ext cx="486335" cy="46799"/>
            </a:xfrm>
            <a:prstGeom prst="rect">
              <a:avLst/>
            </a:prstGeom>
            <a:solidFill>
              <a:srgbClr val="E9573F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3401528" y="0"/>
              <a:ext cx="486335" cy="46799"/>
            </a:xfrm>
            <a:prstGeom prst="rect">
              <a:avLst/>
            </a:prstGeom>
            <a:solidFill>
              <a:srgbClr val="DA4453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1943850" y="0"/>
              <a:ext cx="486335" cy="46799"/>
            </a:xfrm>
            <a:prstGeom prst="rect">
              <a:avLst/>
            </a:prstGeom>
            <a:solidFill>
              <a:srgbClr val="D770AD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2915775" y="0"/>
              <a:ext cx="486335" cy="46799"/>
            </a:xfrm>
            <a:prstGeom prst="rect">
              <a:avLst/>
            </a:prstGeom>
            <a:solidFill>
              <a:srgbClr val="AAB2BD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Shape 24" id="20" name="Shape 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2867" y="1663275"/>
            <a:ext cx="5452046" cy="353143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/>
          <p:nvPr>
            <p:ph type="title"/>
          </p:nvPr>
        </p:nvSpPr>
        <p:spPr>
          <a:xfrm>
            <a:off x="609600" y="92072"/>
            <a:ext cx="10972799" cy="1508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609600" y="1600200"/>
            <a:ext cx="10972799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889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890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8890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8890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8890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8890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8890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8890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Relationship Id="rId7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26.png"/><Relationship Id="rId5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Relationship Id="rId7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tchel strip.png" id="61" name="Shape 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588" y="6791684"/>
            <a:ext cx="12201175" cy="7111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1759782" y="2034825"/>
            <a:ext cx="8672435" cy="1701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75" lIns="25375" rIns="25375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4E3"/>
              </a:buClr>
              <a:buSzPct val="25000"/>
              <a:buFont typeface="Open Sans"/>
              <a:buNone/>
            </a:pPr>
            <a:r>
              <a:rPr b="1" i="0" lang="en-US" sz="4800" u="none" cap="none" strike="noStrike">
                <a:solidFill>
                  <a:srgbClr val="E6E4E3"/>
                </a:solidFill>
                <a:latin typeface="Open Sans"/>
                <a:ea typeface="Open Sans"/>
                <a:cs typeface="Open Sans"/>
                <a:sym typeface="Open Sans"/>
              </a:rPr>
              <a:t>A Parent’s Guide to Show My Homework</a:t>
            </a:r>
          </a:p>
        </p:txBody>
      </p:sp>
      <p:pic>
        <p:nvPicPr>
          <p:cNvPr descr="image3.png" id="63" name="Shape 63"/>
          <p:cNvPicPr preferRelativeResize="0"/>
          <p:nvPr/>
        </p:nvPicPr>
        <p:blipFill rotWithShape="1">
          <a:blip r:embed="rId4">
            <a:alphaModFix/>
          </a:blip>
          <a:srcRect b="0" l="0" r="63865" t="0"/>
          <a:stretch/>
        </p:blipFill>
        <p:spPr>
          <a:xfrm>
            <a:off x="5545126" y="497027"/>
            <a:ext cx="1101802" cy="672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Shape 160"/>
          <p:cNvGrpSpPr/>
          <p:nvPr/>
        </p:nvGrpSpPr>
        <p:grpSpPr>
          <a:xfrm>
            <a:off x="4775" y="295965"/>
            <a:ext cx="2920776" cy="770810"/>
            <a:chOff x="0" y="0"/>
            <a:chExt cx="2920775" cy="770809"/>
          </a:xfrm>
        </p:grpSpPr>
        <p:sp>
          <p:nvSpPr>
            <p:cNvPr id="161" name="Shape 161"/>
            <p:cNvSpPr/>
            <p:nvPr/>
          </p:nvSpPr>
          <p:spPr>
            <a:xfrm>
              <a:off x="0" y="0"/>
              <a:ext cx="2920775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anchorCtr="0" anchor="ctr" bIns="25375" lIns="25375" rIns="25375" tIns="2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Shape 162"/>
            <p:cNvSpPr txBox="1"/>
            <p:nvPr/>
          </p:nvSpPr>
          <p:spPr>
            <a:xfrm>
              <a:off x="0" y="127605"/>
              <a:ext cx="2920775" cy="515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25" lIns="22825" rIns="22825" tIns="22825">
              <a:noAutofit/>
            </a:bodyPr>
            <a:lstStyle/>
            <a:p>
              <a:pPr indent="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26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Get Notified</a:t>
              </a:r>
            </a:p>
          </p:txBody>
        </p:sp>
      </p:grpSp>
      <p:sp>
        <p:nvSpPr>
          <p:cNvPr id="163" name="Shape 163"/>
          <p:cNvSpPr txBox="1"/>
          <p:nvPr/>
        </p:nvSpPr>
        <p:spPr>
          <a:xfrm>
            <a:off x="5962876" y="2100190"/>
            <a:ext cx="4834712" cy="688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"/>
              <a:buNone/>
            </a:pPr>
            <a:r>
              <a:rPr b="1" i="0" lang="en-US" sz="16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In Settings, you can manage notifications</a:t>
            </a:r>
          </a:p>
        </p:txBody>
      </p:sp>
      <p:pic>
        <p:nvPicPr>
          <p:cNvPr descr="Shape 125"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4308" y="1633370"/>
            <a:ext cx="2026350" cy="4091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 126" id="165" name="Shape 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62525" y="1476624"/>
            <a:ext cx="2872651" cy="4493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 127" id="166" name="Shape 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07123" y="1432754"/>
            <a:ext cx="2872649" cy="4493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 128" id="167" name="Shape 1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07131" y="1432825"/>
            <a:ext cx="2872649" cy="4493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 129" id="168" name="Shape 1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09346" y="2636330"/>
            <a:ext cx="4731451" cy="2965049"/>
          </a:xfrm>
          <a:prstGeom prst="rect">
            <a:avLst/>
          </a:prstGeom>
          <a:noFill/>
          <a:ln>
            <a:noFill/>
          </a:ln>
          <a:effectLst>
            <a:outerShdw blurRad="241299" rotWithShape="0" dir="5292550" dist="89847">
              <a:srgbClr val="000000">
                <a:alpha val="28235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4294967295"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/>
          <p:nvPr>
            <p:ph idx="4294967295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3" id="175" name="Shape 175"/>
          <p:cNvPicPr preferRelativeResize="0"/>
          <p:nvPr/>
        </p:nvPicPr>
        <p:blipFill rotWithShape="1">
          <a:blip r:embed="rId3">
            <a:alphaModFix/>
          </a:blip>
          <a:srcRect b="0" l="0" r="0" t="14667"/>
          <a:stretch/>
        </p:blipFill>
        <p:spPr>
          <a:xfrm>
            <a:off x="-18555" y="-169130"/>
            <a:ext cx="12229206" cy="695697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/>
          <p:nvPr/>
        </p:nvSpPr>
        <p:spPr>
          <a:xfrm>
            <a:off x="-11311" y="4621987"/>
            <a:ext cx="12214622" cy="2167230"/>
          </a:xfrm>
          <a:prstGeom prst="rect">
            <a:avLst/>
          </a:prstGeom>
          <a:solidFill>
            <a:srgbClr val="262626">
              <a:alpha val="77254"/>
            </a:srgbClr>
          </a:solidFill>
          <a:ln>
            <a:noFill/>
          </a:ln>
        </p:spPr>
        <p:txBody>
          <a:bodyPr anchorCtr="0" anchor="ctr" bIns="25400" lIns="25400" rIns="25400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936595" y="4655375"/>
            <a:ext cx="4824118" cy="2038145"/>
          </a:xfrm>
          <a:prstGeom prst="rect">
            <a:avLst/>
          </a:prstGeom>
          <a:noFill/>
          <a:ln>
            <a:noFill/>
          </a:ln>
        </p:spPr>
        <p:txBody>
          <a:bodyPr anchorCtr="0" anchor="t" bIns="243725" lIns="243725" rIns="243725" tIns="2437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 SemiBold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Unlimited support for teachers, students and their parents from our highly skilled team of experts.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7403235" y="5070978"/>
            <a:ext cx="5207833" cy="342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 SemiBold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help.showmyhomework.co.uk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7403235" y="5854371"/>
            <a:ext cx="3554793" cy="342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 SemiBold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020 7197 9550</a:t>
            </a:r>
          </a:p>
        </p:txBody>
      </p:sp>
      <p:grpSp>
        <p:nvGrpSpPr>
          <p:cNvPr id="180" name="Shape 180"/>
          <p:cNvGrpSpPr/>
          <p:nvPr/>
        </p:nvGrpSpPr>
        <p:grpSpPr>
          <a:xfrm>
            <a:off x="1603" y="294334"/>
            <a:ext cx="2343119" cy="771211"/>
            <a:chOff x="0" y="0"/>
            <a:chExt cx="2343118" cy="771210"/>
          </a:xfrm>
        </p:grpSpPr>
        <p:sp>
          <p:nvSpPr>
            <p:cNvPr id="181" name="Shape 181"/>
            <p:cNvSpPr/>
            <p:nvPr/>
          </p:nvSpPr>
          <p:spPr>
            <a:xfrm>
              <a:off x="0" y="0"/>
              <a:ext cx="2343118" cy="771210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anchorCtr="0" anchor="ctr" bIns="25400" lIns="25400" rIns="25400" tIns="25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Shape 182"/>
            <p:cNvSpPr txBox="1"/>
            <p:nvPr/>
          </p:nvSpPr>
          <p:spPr>
            <a:xfrm>
              <a:off x="0" y="134143"/>
              <a:ext cx="2343118" cy="5029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rIns="22850" tIns="22850">
              <a:noAutofit/>
            </a:bodyPr>
            <a:lstStyle/>
            <a:p>
              <a:pPr indent="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26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Support</a:t>
              </a:r>
            </a:p>
          </p:txBody>
        </p:sp>
      </p:grpSp>
      <p:grpSp>
        <p:nvGrpSpPr>
          <p:cNvPr id="183" name="Shape 183"/>
          <p:cNvGrpSpPr/>
          <p:nvPr/>
        </p:nvGrpSpPr>
        <p:grpSpPr>
          <a:xfrm>
            <a:off x="6464003" y="5769732"/>
            <a:ext cx="576001" cy="576004"/>
            <a:chOff x="0" y="0"/>
            <a:chExt cx="576000" cy="576002"/>
          </a:xfrm>
        </p:grpSpPr>
        <p:sp>
          <p:nvSpPr>
            <p:cNvPr id="184" name="Shape 184"/>
            <p:cNvSpPr/>
            <p:nvPr/>
          </p:nvSpPr>
          <p:spPr>
            <a:xfrm flipH="1">
              <a:off x="0" y="0"/>
              <a:ext cx="576000" cy="57600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25400" lIns="25400" rIns="25400" tIns="25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Open Sans"/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descr="phone_1@2x.png" id="185" name="Shape 18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9643" y="116077"/>
              <a:ext cx="395398" cy="4251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6" name="Shape 186"/>
          <p:cNvGrpSpPr/>
          <p:nvPr/>
        </p:nvGrpSpPr>
        <p:grpSpPr>
          <a:xfrm>
            <a:off x="6464003" y="4979664"/>
            <a:ext cx="576001" cy="576004"/>
            <a:chOff x="0" y="0"/>
            <a:chExt cx="576000" cy="576002"/>
          </a:xfrm>
        </p:grpSpPr>
        <p:sp>
          <p:nvSpPr>
            <p:cNvPr id="187" name="Shape 187"/>
            <p:cNvSpPr/>
            <p:nvPr/>
          </p:nvSpPr>
          <p:spPr>
            <a:xfrm flipH="1">
              <a:off x="0" y="0"/>
              <a:ext cx="576000" cy="57600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25400" lIns="25400" rIns="25400" tIns="25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Open Sans"/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descr="internet@2x.png" id="188" name="Shape 18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01" y="95552"/>
              <a:ext cx="473795" cy="47379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tchel Tag grey.png" id="193" name="Shape 1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9855" y="2323225"/>
            <a:ext cx="6912290" cy="221154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1900713" y="4577825"/>
            <a:ext cx="83907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54325" lIns="54325" rIns="54325" tIns="543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79C8"/>
              </a:buClr>
              <a:buSzPct val="25000"/>
              <a:buFont typeface="Open Sans SemiBold"/>
              <a:buNone/>
            </a:pPr>
            <a:r>
              <a:rPr b="0" i="0" lang="en-US" sz="1800" u="none" cap="none" strike="noStrike">
                <a:solidFill>
                  <a:srgbClr val="0C79C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www.teamsatchel.com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3492073" y="6335585"/>
            <a:ext cx="5207851" cy="215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ct val="25000"/>
              <a:buFont typeface="Open Sans"/>
              <a:buNone/>
            </a:pPr>
            <a:r>
              <a:rPr b="0" i="0" lang="en-US" sz="1200" u="none" cap="none" strike="noStrike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rPr>
              <a:t>help.showmyhomework.co.uk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641397" y="6335585"/>
            <a:ext cx="3554700" cy="215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ct val="25000"/>
              <a:buFont typeface="Open Sans"/>
              <a:buNone/>
            </a:pPr>
            <a:r>
              <a:rPr b="0" i="0" lang="en-US" sz="1200" u="none" cap="none" strike="noStrike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rPr>
              <a:t>0207 197 9550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10486192" y="6335585"/>
            <a:ext cx="5513249" cy="215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ct val="25000"/>
              <a:buFont typeface="Open Sans"/>
              <a:buNone/>
            </a:pPr>
            <a:r>
              <a:rPr b="0" i="0" lang="en-US" sz="1200" u="none" cap="none" strike="noStrike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rPr>
              <a:t>@team_satchel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1263-Edit.jpg" id="68" name="Shape 68"/>
          <p:cNvPicPr preferRelativeResize="0"/>
          <p:nvPr/>
        </p:nvPicPr>
        <p:blipFill rotWithShape="1">
          <a:blip r:embed="rId3">
            <a:alphaModFix/>
          </a:blip>
          <a:srcRect b="0" l="5172" r="12287" t="8038"/>
          <a:stretch/>
        </p:blipFill>
        <p:spPr>
          <a:xfrm>
            <a:off x="-24677" y="-32132"/>
            <a:ext cx="12247704" cy="68229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Shape 69"/>
          <p:cNvGrpSpPr/>
          <p:nvPr/>
        </p:nvGrpSpPr>
        <p:grpSpPr>
          <a:xfrm>
            <a:off x="4775" y="295965"/>
            <a:ext cx="5432406" cy="770810"/>
            <a:chOff x="0" y="0"/>
            <a:chExt cx="5432404" cy="770809"/>
          </a:xfrm>
        </p:grpSpPr>
        <p:sp>
          <p:nvSpPr>
            <p:cNvPr id="70" name="Shape 70"/>
            <p:cNvSpPr/>
            <p:nvPr/>
          </p:nvSpPr>
          <p:spPr>
            <a:xfrm>
              <a:off x="0" y="0"/>
              <a:ext cx="5432404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anchorCtr="0" anchor="ctr" bIns="25375" lIns="25375" rIns="25375" tIns="2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71"/>
            <p:cNvSpPr txBox="1"/>
            <p:nvPr/>
          </p:nvSpPr>
          <p:spPr>
            <a:xfrm>
              <a:off x="0" y="127605"/>
              <a:ext cx="5432404" cy="515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25" lIns="22825" rIns="22825" tIns="22825">
              <a:noAutofit/>
            </a:bodyPr>
            <a:lstStyle/>
            <a:p>
              <a:pPr indent="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26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is Show My Homework</a:t>
              </a:r>
            </a:p>
          </p:txBody>
        </p:sp>
      </p:grpSp>
      <p:sp>
        <p:nvSpPr>
          <p:cNvPr id="72" name="Shape 72"/>
          <p:cNvSpPr txBox="1"/>
          <p:nvPr/>
        </p:nvSpPr>
        <p:spPr>
          <a:xfrm>
            <a:off x="7582324" y="1935525"/>
            <a:ext cx="4019957" cy="29869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rIns="121850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 SemiBold"/>
              <a:buNone/>
            </a:pPr>
            <a:r>
              <a:rPr b="0" i="0" lang="en-US" sz="1800" u="none" cap="none" strike="noStrike">
                <a:solidFill>
                  <a:srgbClr val="4454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 simple online solution for students and parents to view homework details and upcoming deadlines.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Font typeface="Open Sans SemiBold"/>
              <a:buNone/>
            </a:pPr>
            <a:r>
              <a:t/>
            </a:r>
            <a:endParaRPr b="0" i="0" sz="1800" u="none" cap="none" strike="noStrike">
              <a:solidFill>
                <a:srgbClr val="44546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 SemiBold"/>
              <a:buNone/>
            </a:pPr>
            <a:r>
              <a:rPr b="0" i="0" lang="en-US" sz="1800" u="none" cap="none" strike="noStrike">
                <a:solidFill>
                  <a:srgbClr val="4454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Mobile apps and notifications ensure you always know what homework your child has and when it’s due.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1149-2.jpg" id="77" name="Shape 77"/>
          <p:cNvPicPr preferRelativeResize="0"/>
          <p:nvPr/>
        </p:nvPicPr>
        <p:blipFill rotWithShape="1">
          <a:blip r:embed="rId3">
            <a:alphaModFix/>
          </a:blip>
          <a:srcRect b="4285" l="0" r="0" t="12055"/>
          <a:stretch/>
        </p:blipFill>
        <p:spPr>
          <a:xfrm flipH="1">
            <a:off x="-9621" y="-20457"/>
            <a:ext cx="12211339" cy="6810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Shape 78"/>
          <p:cNvGrpSpPr/>
          <p:nvPr/>
        </p:nvGrpSpPr>
        <p:grpSpPr>
          <a:xfrm>
            <a:off x="2338083" y="4595617"/>
            <a:ext cx="9863712" cy="731496"/>
            <a:chOff x="0" y="-57075"/>
            <a:chExt cx="9863711" cy="731496"/>
          </a:xfrm>
        </p:grpSpPr>
        <p:sp>
          <p:nvSpPr>
            <p:cNvPr id="79" name="Shape 79"/>
            <p:cNvSpPr/>
            <p:nvPr/>
          </p:nvSpPr>
          <p:spPr>
            <a:xfrm>
              <a:off x="0" y="0"/>
              <a:ext cx="9863711" cy="617348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  <a:effectLst>
              <a:outerShdw blurRad="12699" rotWithShape="0" dir="8100000" dist="12700">
                <a:srgbClr val="000000">
                  <a:alpha val="0"/>
                </a:srgbClr>
              </a:outerShdw>
            </a:effectLst>
          </p:spPr>
          <p:txBody>
            <a:bodyPr anchorCtr="0" anchor="ctr" bIns="25375" lIns="25375" rIns="25375" tIns="2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80"/>
            <p:cNvSpPr txBox="1"/>
            <p:nvPr/>
          </p:nvSpPr>
          <p:spPr>
            <a:xfrm>
              <a:off x="0" y="-57075"/>
              <a:ext cx="9863711" cy="731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25" lIns="22825" rIns="22825" tIns="22825">
              <a:noAutofit/>
            </a:bodyPr>
            <a:lstStyle/>
            <a:p>
              <a:pPr indent="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See when homework has been submitted and the grades awarded for it.</a:t>
              </a:r>
            </a:p>
          </p:txBody>
        </p:sp>
      </p:grpSp>
      <p:grpSp>
        <p:nvGrpSpPr>
          <p:cNvPr id="81" name="Shape 81"/>
          <p:cNvGrpSpPr/>
          <p:nvPr/>
        </p:nvGrpSpPr>
        <p:grpSpPr>
          <a:xfrm>
            <a:off x="6263536" y="3787926"/>
            <a:ext cx="5938261" cy="617349"/>
            <a:chOff x="0" y="0"/>
            <a:chExt cx="5938259" cy="617347"/>
          </a:xfrm>
        </p:grpSpPr>
        <p:sp>
          <p:nvSpPr>
            <p:cNvPr id="82" name="Shape 82"/>
            <p:cNvSpPr/>
            <p:nvPr/>
          </p:nvSpPr>
          <p:spPr>
            <a:xfrm>
              <a:off x="0" y="0"/>
              <a:ext cx="5938258" cy="617347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  <a:effectLst>
              <a:outerShdw blurRad="12699" rotWithShape="0" dir="8100000" dist="12700">
                <a:srgbClr val="000000">
                  <a:alpha val="0"/>
                </a:srgbClr>
              </a:outerShdw>
            </a:effectLst>
          </p:spPr>
          <p:txBody>
            <a:bodyPr anchorCtr="0" anchor="ctr" bIns="25375" lIns="25375" rIns="25375" tIns="2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83"/>
            <p:cNvSpPr txBox="1"/>
            <p:nvPr/>
          </p:nvSpPr>
          <p:spPr>
            <a:xfrm>
              <a:off x="0" y="114375"/>
              <a:ext cx="5938258" cy="388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25" lIns="22825" rIns="22825" tIns="22825">
              <a:noAutofit/>
            </a:bodyPr>
            <a:lstStyle/>
            <a:p>
              <a:pPr indent="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Get notifications straight to your phone</a:t>
              </a:r>
            </a:p>
          </p:txBody>
        </p:sp>
      </p:grpSp>
      <p:grpSp>
        <p:nvGrpSpPr>
          <p:cNvPr id="84" name="Shape 84"/>
          <p:cNvGrpSpPr/>
          <p:nvPr/>
        </p:nvGrpSpPr>
        <p:grpSpPr>
          <a:xfrm>
            <a:off x="1983190" y="5517455"/>
            <a:ext cx="10218606" cy="731496"/>
            <a:chOff x="0" y="-57075"/>
            <a:chExt cx="10218604" cy="731496"/>
          </a:xfrm>
        </p:grpSpPr>
        <p:sp>
          <p:nvSpPr>
            <p:cNvPr id="85" name="Shape 85"/>
            <p:cNvSpPr/>
            <p:nvPr/>
          </p:nvSpPr>
          <p:spPr>
            <a:xfrm>
              <a:off x="0" y="0"/>
              <a:ext cx="10218604" cy="617347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  <a:effectLst>
              <a:outerShdw blurRad="12699" rotWithShape="0" dir="8100000" dist="12700">
                <a:srgbClr val="000000">
                  <a:alpha val="0"/>
                </a:srgbClr>
              </a:outerShdw>
            </a:effectLst>
          </p:spPr>
          <p:txBody>
            <a:bodyPr anchorCtr="0" anchor="ctr" bIns="25375" lIns="25375" rIns="25375" tIns="2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86"/>
            <p:cNvSpPr txBox="1"/>
            <p:nvPr/>
          </p:nvSpPr>
          <p:spPr>
            <a:xfrm>
              <a:off x="0" y="-57075"/>
              <a:ext cx="10218604" cy="731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25" lIns="22825" rIns="22825" tIns="22825">
              <a:noAutofit/>
            </a:bodyPr>
            <a:lstStyle/>
            <a:p>
              <a:pPr indent="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Visibility - See exactly how much homework has been set and when it’s due</a:t>
              </a:r>
            </a:p>
          </p:txBody>
        </p:sp>
      </p:grpSp>
      <p:grpSp>
        <p:nvGrpSpPr>
          <p:cNvPr id="87" name="Shape 87"/>
          <p:cNvGrpSpPr/>
          <p:nvPr/>
        </p:nvGrpSpPr>
        <p:grpSpPr>
          <a:xfrm>
            <a:off x="-1568" y="-37322"/>
            <a:ext cx="7270287" cy="1417295"/>
            <a:chOff x="0" y="-323243"/>
            <a:chExt cx="7270287" cy="1417294"/>
          </a:xfrm>
        </p:grpSpPr>
        <p:sp>
          <p:nvSpPr>
            <p:cNvPr id="88" name="Shape 88"/>
            <p:cNvSpPr/>
            <p:nvPr/>
          </p:nvSpPr>
          <p:spPr>
            <a:xfrm>
              <a:off x="0" y="0"/>
              <a:ext cx="7270287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anchorCtr="0" anchor="ctr" bIns="25375" lIns="25375" rIns="25375" tIns="2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89"/>
            <p:cNvSpPr txBox="1"/>
            <p:nvPr/>
          </p:nvSpPr>
          <p:spPr>
            <a:xfrm>
              <a:off x="0" y="-323243"/>
              <a:ext cx="7270287" cy="1417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25" lIns="22825" rIns="22825" tIns="22825">
              <a:noAutofit/>
            </a:bodyPr>
            <a:lstStyle/>
            <a:p>
              <a:pPr indent="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26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How Show My Homework can Help You</a:t>
              </a: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Shape 94"/>
          <p:cNvGrpSpPr/>
          <p:nvPr/>
        </p:nvGrpSpPr>
        <p:grpSpPr>
          <a:xfrm>
            <a:off x="4775" y="295965"/>
            <a:ext cx="4542110" cy="770810"/>
            <a:chOff x="0" y="0"/>
            <a:chExt cx="4542108" cy="770809"/>
          </a:xfrm>
        </p:grpSpPr>
        <p:sp>
          <p:nvSpPr>
            <p:cNvPr id="95" name="Shape 95"/>
            <p:cNvSpPr/>
            <p:nvPr/>
          </p:nvSpPr>
          <p:spPr>
            <a:xfrm>
              <a:off x="0" y="0"/>
              <a:ext cx="4542108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anchorCtr="0" anchor="ctr" bIns="25375" lIns="25375" rIns="25375" tIns="2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96"/>
            <p:cNvSpPr txBox="1"/>
            <p:nvPr/>
          </p:nvSpPr>
          <p:spPr>
            <a:xfrm>
              <a:off x="0" y="127605"/>
              <a:ext cx="4542108" cy="515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25" lIns="22825" rIns="22825" tIns="22825">
              <a:noAutofit/>
            </a:bodyPr>
            <a:lstStyle/>
            <a:p>
              <a:pPr indent="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26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More Than One Child?</a:t>
              </a:r>
            </a:p>
          </p:txBody>
        </p:sp>
      </p:grpSp>
      <p:pic>
        <p:nvPicPr>
          <p:cNvPr descr="Shape 71" id="97" name="Shape 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6004" y="2003882"/>
            <a:ext cx="2872649" cy="4493250"/>
          </a:xfrm>
          <a:prstGeom prst="rect">
            <a:avLst/>
          </a:prstGeom>
          <a:noFill/>
          <a:ln>
            <a:noFill/>
          </a:ln>
          <a:effectLst>
            <a:outerShdw blurRad="50799" rotWithShape="0" dir="8100000" dist="38100">
              <a:srgbClr val="000000">
                <a:alpha val="40000"/>
              </a:srgbClr>
            </a:outerShdw>
          </a:effectLst>
        </p:spPr>
      </p:pic>
      <p:grpSp>
        <p:nvGrpSpPr>
          <p:cNvPr id="98" name="Shape 98"/>
          <p:cNvGrpSpPr/>
          <p:nvPr/>
        </p:nvGrpSpPr>
        <p:grpSpPr>
          <a:xfrm>
            <a:off x="4075276" y="2266014"/>
            <a:ext cx="6780716" cy="3968986"/>
            <a:chOff x="0" y="0"/>
            <a:chExt cx="6780715" cy="3968985"/>
          </a:xfrm>
        </p:grpSpPr>
        <p:pic>
          <p:nvPicPr>
            <p:cNvPr descr="Group" id="99" name="Shape 9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6780715" cy="3968985"/>
            </a:xfrm>
            <a:prstGeom prst="rect">
              <a:avLst/>
            </a:prstGeom>
            <a:noFill/>
            <a:ln>
              <a:noFill/>
            </a:ln>
            <a:effectLst>
              <a:outerShdw blurRad="177800" rotWithShape="0" dir="5400000" dist="76200">
                <a:srgbClr val="4D4D4D">
                  <a:alpha val="17647"/>
                </a:srgbClr>
              </a:outerShdw>
            </a:effectLst>
          </p:spPr>
        </p:pic>
        <p:pic>
          <p:nvPicPr>
            <p:cNvPr descr="Shape 70" id="100" name="Shape 100"/>
            <p:cNvPicPr preferRelativeResize="0"/>
            <p:nvPr/>
          </p:nvPicPr>
          <p:blipFill rotWithShape="1">
            <a:blip r:embed="rId5">
              <a:alphaModFix/>
            </a:blip>
            <a:srcRect b="15682" l="6013" r="1112" t="7185"/>
            <a:stretch/>
          </p:blipFill>
          <p:spPr>
            <a:xfrm>
              <a:off x="54565" y="218778"/>
              <a:ext cx="6671444" cy="367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Shape 101"/>
          <p:cNvSpPr txBox="1"/>
          <p:nvPr/>
        </p:nvSpPr>
        <p:spPr>
          <a:xfrm>
            <a:off x="1481708" y="1468295"/>
            <a:ext cx="9228579" cy="3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rIns="45675" tIns="45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 SemiBold"/>
              <a:buNone/>
            </a:pPr>
            <a:r>
              <a:rPr b="0" i="0" lang="en-US" sz="1800" u="none" cap="none" strike="noStrike">
                <a:solidFill>
                  <a:srgbClr val="4454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More than one child at the school? Don’t worry they’ll appear on the same page.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775" y="295965"/>
            <a:ext cx="5054575" cy="770810"/>
            <a:chOff x="0" y="0"/>
            <a:chExt cx="5054574" cy="770809"/>
          </a:xfrm>
        </p:grpSpPr>
        <p:sp>
          <p:nvSpPr>
            <p:cNvPr id="107" name="Shape 107"/>
            <p:cNvSpPr/>
            <p:nvPr/>
          </p:nvSpPr>
          <p:spPr>
            <a:xfrm>
              <a:off x="0" y="0"/>
              <a:ext cx="5054573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anchorCtr="0" anchor="ctr" bIns="25375" lIns="25375" rIns="25375" tIns="2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Shape 108"/>
            <p:cNvSpPr txBox="1"/>
            <p:nvPr/>
          </p:nvSpPr>
          <p:spPr>
            <a:xfrm>
              <a:off x="0" y="127605"/>
              <a:ext cx="5054572" cy="515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25" lIns="22825" rIns="22825" tIns="22825">
              <a:noAutofit/>
            </a:bodyPr>
            <a:lstStyle/>
            <a:p>
              <a:pPr indent="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26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The Homework Calendar</a:t>
              </a:r>
            </a:p>
          </p:txBody>
        </p:sp>
      </p:grpSp>
      <p:sp>
        <p:nvSpPr>
          <p:cNvPr id="109" name="Shape 109"/>
          <p:cNvSpPr txBox="1"/>
          <p:nvPr/>
        </p:nvSpPr>
        <p:spPr>
          <a:xfrm>
            <a:off x="1708226" y="1458991"/>
            <a:ext cx="9859351" cy="701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rIns="45675" tIns="45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 SemiBold"/>
              <a:buNone/>
            </a:pPr>
            <a:r>
              <a:rPr b="0" i="0" lang="en-US" sz="1800" u="none" cap="none" strike="noStrike">
                <a:solidFill>
                  <a:srgbClr val="4454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Homework appears as a block, stretching from the issue date to the due date.</a:t>
            </a:r>
          </a:p>
        </p:txBody>
      </p:sp>
      <p:grpSp>
        <p:nvGrpSpPr>
          <p:cNvPr id="110" name="Shape 110"/>
          <p:cNvGrpSpPr/>
          <p:nvPr/>
        </p:nvGrpSpPr>
        <p:grpSpPr>
          <a:xfrm>
            <a:off x="2406946" y="2049942"/>
            <a:ext cx="7378107" cy="4318662"/>
            <a:chOff x="0" y="0"/>
            <a:chExt cx="7378106" cy="4318660"/>
          </a:xfrm>
        </p:grpSpPr>
        <p:pic>
          <p:nvPicPr>
            <p:cNvPr descr="Group" id="111" name="Shape 1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7378106" cy="4318660"/>
            </a:xfrm>
            <a:prstGeom prst="rect">
              <a:avLst/>
            </a:prstGeom>
            <a:noFill/>
            <a:ln>
              <a:noFill/>
            </a:ln>
            <a:effectLst>
              <a:outerShdw blurRad="177800" rotWithShape="0" dir="5400000" dist="76200">
                <a:srgbClr val="4D4D4D">
                  <a:alpha val="17647"/>
                </a:srgbClr>
              </a:outerShdw>
            </a:effectLst>
          </p:spPr>
        </p:pic>
        <p:pic>
          <p:nvPicPr>
            <p:cNvPr descr="Shape 81" id="112" name="Shape 112"/>
            <p:cNvPicPr preferRelativeResize="0"/>
            <p:nvPr/>
          </p:nvPicPr>
          <p:blipFill rotWithShape="1">
            <a:blip r:embed="rId4">
              <a:alphaModFix/>
            </a:blip>
            <a:srcRect b="14266" l="5969" r="639" t="7604"/>
            <a:stretch/>
          </p:blipFill>
          <p:spPr>
            <a:xfrm>
              <a:off x="53910" y="237829"/>
              <a:ext cx="7270407" cy="40322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mhw wide.jpg" id="117" name="Shape 117"/>
          <p:cNvPicPr preferRelativeResize="0"/>
          <p:nvPr/>
        </p:nvPicPr>
        <p:blipFill rotWithShape="1">
          <a:blip r:embed="rId3">
            <a:alphaModFix/>
          </a:blip>
          <a:srcRect b="0" l="15487" r="6296" t="13130"/>
          <a:stretch/>
        </p:blipFill>
        <p:spPr>
          <a:xfrm>
            <a:off x="-12633" y="-1926"/>
            <a:ext cx="12223617" cy="67881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" name="Shape 118"/>
          <p:cNvGrpSpPr/>
          <p:nvPr/>
        </p:nvGrpSpPr>
        <p:grpSpPr>
          <a:xfrm>
            <a:off x="4775" y="295965"/>
            <a:ext cx="5008047" cy="770810"/>
            <a:chOff x="0" y="0"/>
            <a:chExt cx="5008046" cy="770809"/>
          </a:xfrm>
        </p:grpSpPr>
        <p:sp>
          <p:nvSpPr>
            <p:cNvPr id="119" name="Shape 119"/>
            <p:cNvSpPr/>
            <p:nvPr/>
          </p:nvSpPr>
          <p:spPr>
            <a:xfrm>
              <a:off x="0" y="0"/>
              <a:ext cx="5008046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anchorCtr="0" anchor="ctr" bIns="25375" lIns="25375" rIns="25375" tIns="2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Shape 120"/>
            <p:cNvSpPr txBox="1"/>
            <p:nvPr/>
          </p:nvSpPr>
          <p:spPr>
            <a:xfrm>
              <a:off x="0" y="127605"/>
              <a:ext cx="5008046" cy="515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25" lIns="22825" rIns="22825" tIns="22825">
              <a:noAutofit/>
            </a:bodyPr>
            <a:lstStyle/>
            <a:p>
              <a:pPr indent="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26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Homework Description </a:t>
              </a:r>
            </a:p>
          </p:txBody>
        </p:sp>
      </p:grpSp>
      <p:sp>
        <p:nvSpPr>
          <p:cNvPr id="121" name="Shape 121"/>
          <p:cNvSpPr txBox="1"/>
          <p:nvPr/>
        </p:nvSpPr>
        <p:spPr>
          <a:xfrm>
            <a:off x="1603666" y="2637184"/>
            <a:ext cx="3688838" cy="201159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rIns="121850" tIns="12185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 SemiBold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Here is a task’s title and description, issue and due dates and how it should be submitted.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Shape 126"/>
          <p:cNvGrpSpPr/>
          <p:nvPr/>
        </p:nvGrpSpPr>
        <p:grpSpPr>
          <a:xfrm>
            <a:off x="4775" y="295965"/>
            <a:ext cx="2920776" cy="770810"/>
            <a:chOff x="0" y="0"/>
            <a:chExt cx="2920775" cy="770809"/>
          </a:xfrm>
        </p:grpSpPr>
        <p:sp>
          <p:nvSpPr>
            <p:cNvPr id="127" name="Shape 127"/>
            <p:cNvSpPr/>
            <p:nvPr/>
          </p:nvSpPr>
          <p:spPr>
            <a:xfrm>
              <a:off x="0" y="0"/>
              <a:ext cx="2920775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anchorCtr="0" anchor="ctr" bIns="25375" lIns="25375" rIns="25375" tIns="2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Shape 128"/>
            <p:cNvSpPr txBox="1"/>
            <p:nvPr/>
          </p:nvSpPr>
          <p:spPr>
            <a:xfrm>
              <a:off x="0" y="127605"/>
              <a:ext cx="2920775" cy="515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25" lIns="22825" rIns="22825" tIns="22825">
              <a:noAutofit/>
            </a:bodyPr>
            <a:lstStyle/>
            <a:p>
              <a:pPr indent="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26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Get Notified</a:t>
              </a:r>
            </a:p>
          </p:txBody>
        </p:sp>
      </p:grpSp>
      <p:sp>
        <p:nvSpPr>
          <p:cNvPr id="129" name="Shape 129"/>
          <p:cNvSpPr txBox="1"/>
          <p:nvPr/>
        </p:nvSpPr>
        <p:spPr>
          <a:xfrm>
            <a:off x="5962876" y="2100190"/>
            <a:ext cx="4834712" cy="688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"/>
              <a:buNone/>
            </a:pPr>
            <a:r>
              <a:rPr b="1" i="0" lang="en-US" sz="16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In Settings, you can manage notifications</a:t>
            </a:r>
          </a:p>
        </p:txBody>
      </p:sp>
      <p:pic>
        <p:nvPicPr>
          <p:cNvPr descr="Shape 125" id="130" name="Shape 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4308" y="1633370"/>
            <a:ext cx="2026350" cy="4091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 126" id="131" name="Shape 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62525" y="1476624"/>
            <a:ext cx="2872651" cy="4493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 127" id="132" name="Shape 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07123" y="1432754"/>
            <a:ext cx="2872649" cy="4493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 128" id="133" name="Shape 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07131" y="1432825"/>
            <a:ext cx="2872649" cy="4493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 129" id="134" name="Shape 1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09346" y="2636330"/>
            <a:ext cx="4731451" cy="2965049"/>
          </a:xfrm>
          <a:prstGeom prst="rect">
            <a:avLst/>
          </a:prstGeom>
          <a:noFill/>
          <a:ln>
            <a:noFill/>
          </a:ln>
          <a:effectLst>
            <a:outerShdw blurRad="241299" rotWithShape="0" dir="5292550" dist="89847">
              <a:srgbClr val="000000">
                <a:alpha val="28235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Shape 139"/>
          <p:cNvGrpSpPr/>
          <p:nvPr/>
        </p:nvGrpSpPr>
        <p:grpSpPr>
          <a:xfrm>
            <a:off x="4775" y="295965"/>
            <a:ext cx="3517318" cy="770810"/>
            <a:chOff x="0" y="0"/>
            <a:chExt cx="3517318" cy="770809"/>
          </a:xfrm>
        </p:grpSpPr>
        <p:sp>
          <p:nvSpPr>
            <p:cNvPr id="140" name="Shape 140"/>
            <p:cNvSpPr/>
            <p:nvPr/>
          </p:nvSpPr>
          <p:spPr>
            <a:xfrm>
              <a:off x="0" y="0"/>
              <a:ext cx="3517318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anchorCtr="0" anchor="ctr" bIns="25375" lIns="25375" rIns="25375" tIns="2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Shape 141"/>
            <p:cNvSpPr txBox="1"/>
            <p:nvPr/>
          </p:nvSpPr>
          <p:spPr>
            <a:xfrm>
              <a:off x="0" y="127605"/>
              <a:ext cx="3517318" cy="515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25" lIns="22825" rIns="22825" tIns="22825">
              <a:noAutofit/>
            </a:bodyPr>
            <a:lstStyle/>
            <a:p>
              <a:pPr indent="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26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The Gradebook</a:t>
              </a:r>
            </a:p>
          </p:txBody>
        </p:sp>
      </p:grpSp>
      <p:sp>
        <p:nvSpPr>
          <p:cNvPr id="142" name="Shape 142"/>
          <p:cNvSpPr txBox="1"/>
          <p:nvPr/>
        </p:nvSpPr>
        <p:spPr>
          <a:xfrm>
            <a:off x="1051629" y="2710482"/>
            <a:ext cx="3517319" cy="201159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rIns="121850" tIns="12185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 SemiBold"/>
              <a:buNone/>
            </a:pPr>
            <a:r>
              <a:rPr b="0" i="0" lang="en-US" sz="1800" u="none" cap="none" strike="noStrike">
                <a:solidFill>
                  <a:srgbClr val="4454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The Gradebook helps you keep track of the submission status of homework and grades, if applicable. </a:t>
            </a:r>
          </a:p>
        </p:txBody>
      </p:sp>
      <p:grpSp>
        <p:nvGrpSpPr>
          <p:cNvPr id="143" name="Shape 143"/>
          <p:cNvGrpSpPr/>
          <p:nvPr/>
        </p:nvGrpSpPr>
        <p:grpSpPr>
          <a:xfrm>
            <a:off x="4949432" y="1918864"/>
            <a:ext cx="6141491" cy="3594826"/>
            <a:chOff x="0" y="0"/>
            <a:chExt cx="6141489" cy="3594823"/>
          </a:xfrm>
        </p:grpSpPr>
        <p:pic>
          <p:nvPicPr>
            <p:cNvPr descr="Group" id="144" name="Shape 1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6141489" cy="3594823"/>
            </a:xfrm>
            <a:prstGeom prst="rect">
              <a:avLst/>
            </a:prstGeom>
            <a:noFill/>
            <a:ln>
              <a:noFill/>
            </a:ln>
            <a:effectLst>
              <a:outerShdw blurRad="177800" rotWithShape="0" dir="5400000" dist="76200">
                <a:srgbClr val="4D4D4D">
                  <a:alpha val="17647"/>
                </a:srgbClr>
              </a:outerShdw>
            </a:effectLst>
          </p:spPr>
        </p:pic>
        <p:pic>
          <p:nvPicPr>
            <p:cNvPr descr="Shape 85" id="145" name="Shape 145"/>
            <p:cNvPicPr preferRelativeResize="0"/>
            <p:nvPr/>
          </p:nvPicPr>
          <p:blipFill rotWithShape="1">
            <a:blip r:embed="rId4">
              <a:alphaModFix/>
            </a:blip>
            <a:srcRect b="6343" l="15449" r="901" t="0"/>
            <a:stretch/>
          </p:blipFill>
          <p:spPr>
            <a:xfrm>
              <a:off x="44113" y="192906"/>
              <a:ext cx="6058349" cy="3366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Shape 150"/>
          <p:cNvGrpSpPr/>
          <p:nvPr/>
        </p:nvGrpSpPr>
        <p:grpSpPr>
          <a:xfrm>
            <a:off x="4775" y="295965"/>
            <a:ext cx="4250544" cy="770810"/>
            <a:chOff x="0" y="0"/>
            <a:chExt cx="4250543" cy="770809"/>
          </a:xfrm>
        </p:grpSpPr>
        <p:sp>
          <p:nvSpPr>
            <p:cNvPr id="151" name="Shape 151"/>
            <p:cNvSpPr/>
            <p:nvPr/>
          </p:nvSpPr>
          <p:spPr>
            <a:xfrm>
              <a:off x="0" y="0"/>
              <a:ext cx="4250543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anchorCtr="0" anchor="ctr" bIns="25375" lIns="25375" rIns="25375" tIns="2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Shape 152"/>
            <p:cNvSpPr txBox="1"/>
            <p:nvPr/>
          </p:nvSpPr>
          <p:spPr>
            <a:xfrm>
              <a:off x="0" y="127605"/>
              <a:ext cx="4250543" cy="515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25" lIns="22825" rIns="22825" tIns="22825">
              <a:noAutofit/>
            </a:bodyPr>
            <a:lstStyle/>
            <a:p>
              <a:pPr indent="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26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Downloading the App</a:t>
              </a:r>
            </a:p>
          </p:txBody>
        </p:sp>
      </p:grpSp>
      <p:pic>
        <p:nvPicPr>
          <p:cNvPr descr="Shape 112" id="153" name="Shape 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4794" y="2481683"/>
            <a:ext cx="1651050" cy="508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 113" id="154" name="Shape 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66153" y="2481683"/>
            <a:ext cx="1651050" cy="508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1800808" y="3536121"/>
            <a:ext cx="8590380" cy="2148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"/>
              <a:buNone/>
            </a:pPr>
            <a:r>
              <a:rPr b="1" i="0" lang="en-US" sz="16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Please all get your mobile devices out and download the Show My Homework App.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Font typeface="Open Sans"/>
              <a:buNone/>
            </a:pPr>
            <a:r>
              <a:t/>
            </a:r>
            <a:endParaRPr b="1" i="0" sz="1600" u="none" cap="none" strike="noStrike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40367" lvl="1" marL="52136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b="0" i="0" lang="en-US" sz="14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Open the app and type in your school’s name.</a:t>
            </a:r>
          </a:p>
          <a:p>
            <a:pPr indent="-140367" lvl="1" marL="52136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b="0" i="0" lang="en-US" sz="14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Type in your email/username and password.</a:t>
            </a:r>
          </a:p>
          <a:p>
            <a:pPr indent="-140367" lvl="1" marL="52136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b="0" i="0" lang="en-US" sz="14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You will be taken to your child’s To-do List </a:t>
            </a:r>
          </a:p>
          <a:p>
            <a:pPr indent="-140367" lvl="1" marL="52136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b="0" i="0" lang="en-US" sz="14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You can start using Show My Homework on the go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